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4"/>
  </p:notesMasterIdLst>
  <p:sldIdLst>
    <p:sldId id="256" r:id="rId2"/>
    <p:sldId id="258" r:id="rId3"/>
    <p:sldId id="259" r:id="rId4"/>
    <p:sldId id="313" r:id="rId5"/>
    <p:sldId id="257" r:id="rId6"/>
    <p:sldId id="317" r:id="rId7"/>
    <p:sldId id="316" r:id="rId8"/>
    <p:sldId id="285" r:id="rId9"/>
    <p:sldId id="263" r:id="rId10"/>
    <p:sldId id="264" r:id="rId11"/>
    <p:sldId id="265" r:id="rId12"/>
    <p:sldId id="269" r:id="rId13"/>
    <p:sldId id="270" r:id="rId14"/>
    <p:sldId id="266" r:id="rId15"/>
    <p:sldId id="271" r:id="rId16"/>
    <p:sldId id="272" r:id="rId17"/>
    <p:sldId id="273" r:id="rId18"/>
    <p:sldId id="274" r:id="rId19"/>
    <p:sldId id="319" r:id="rId20"/>
    <p:sldId id="267" r:id="rId21"/>
    <p:sldId id="275" r:id="rId22"/>
    <p:sldId id="299" r:id="rId23"/>
    <p:sldId id="304" r:id="rId24"/>
    <p:sldId id="305" r:id="rId25"/>
    <p:sldId id="306" r:id="rId26"/>
    <p:sldId id="300" r:id="rId27"/>
    <p:sldId id="276" r:id="rId28"/>
    <p:sldId id="281" r:id="rId29"/>
    <p:sldId id="280" r:id="rId30"/>
    <p:sldId id="279" r:id="rId31"/>
    <p:sldId id="318" r:id="rId32"/>
    <p:sldId id="307" r:id="rId33"/>
    <p:sldId id="320" r:id="rId34"/>
    <p:sldId id="284" r:id="rId35"/>
    <p:sldId id="286" r:id="rId36"/>
    <p:sldId id="321" r:id="rId37"/>
    <p:sldId id="322" r:id="rId38"/>
    <p:sldId id="323" r:id="rId39"/>
    <p:sldId id="324" r:id="rId40"/>
    <p:sldId id="314" r:id="rId41"/>
    <p:sldId id="296" r:id="rId42"/>
    <p:sldId id="292" r:id="rId4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53E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37" autoAdjust="0"/>
  </p:normalViewPr>
  <p:slideViewPr>
    <p:cSldViewPr>
      <p:cViewPr varScale="1">
        <p:scale>
          <a:sx n="72" d="100"/>
          <a:sy n="72" d="100"/>
        </p:scale>
        <p:origin x="-2070" y="-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392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>
                <a:solidFill>
                  <a:srgbClr val="3F53EB"/>
                </a:solidFill>
              </a:defRPr>
            </a:pPr>
            <a:r>
              <a:rPr lang="ru-RU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2024 года, млн.руб.</a:t>
            </a:r>
          </a:p>
          <a:p>
            <a:pPr>
              <a:defRPr>
                <a:solidFill>
                  <a:srgbClr val="3F53EB"/>
                </a:solidFill>
              </a:defRPr>
            </a:pPr>
            <a:endParaRPr lang="ru-RU" dirty="0">
              <a:solidFill>
                <a:srgbClr val="3F53EB"/>
              </a:solidFill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2024 года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ru-RU" smtClean="0"/>
                      <a:t>146,0</a:t>
                    </a:r>
                  </a:p>
                  <a:p>
                    <a:r>
                      <a:rPr lang="en-US" smtClean="0"/>
                      <a:t>   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22,</a:t>
                    </a:r>
                    <a:r>
                      <a:rPr lang="ru-RU" smtClean="0"/>
                      <a:t>1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6,6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26</a:t>
                    </a:r>
                    <a:r>
                      <a:rPr lang="ru-RU" smtClean="0"/>
                      <a:t>3,6</a:t>
                    </a:r>
                  </a:p>
                  <a:p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/>
                      <a:t>0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НАЛОГОВЫЕ И НЕНАЛОГОВЫЕ ДОХОДЫ</c:v>
                </c:pt>
                <c:pt idx="1">
                  <c:v>Дотации </c:v>
                </c:pt>
                <c:pt idx="2">
                  <c:v>Субсидии </c:v>
                </c:pt>
                <c:pt idx="3">
                  <c:v>Субвенции</c:v>
                </c:pt>
                <c:pt idx="4">
                  <c:v>Иные межбюджетные трансферты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_-* #,##0.00_р_._-;\-* #,##0.00_р_._-;_-* \-??_р_._-;_-@_-">
                  <c:v>146</c:v>
                </c:pt>
                <c:pt idx="1">
                  <c:v>22.1</c:v>
                </c:pt>
                <c:pt idx="2">
                  <c:v>26.6</c:v>
                </c:pt>
                <c:pt idx="3">
                  <c:v>263.60000000000002</c:v>
                </c:pt>
                <c:pt idx="4">
                  <c:v>0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>
              <a:solidFill>
                <a:srgbClr val="3F53EB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2025 года, млн.руб.</a:t>
            </a:r>
          </a:p>
          <a:p>
            <a:pPr>
              <a:defRPr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2025 года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НАЛОГОВЫЕ И НЕНАЛОГОВЫЕ ДОХОДЫ</c:v>
                </c:pt>
                <c:pt idx="1">
                  <c:v>Дотации </c:v>
                </c:pt>
                <c:pt idx="2">
                  <c:v>Субсидии </c:v>
                </c:pt>
                <c:pt idx="3">
                  <c:v>Субвенции</c:v>
                </c:pt>
                <c:pt idx="4">
                  <c:v>Иные межбюджетные трансферты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_-* #,##0.00_р_._-;\-* #,##0.00_р_._-;_-* \-??_р_._-;_-@_-">
                  <c:v>174.8</c:v>
                </c:pt>
                <c:pt idx="1">
                  <c:v>2</c:v>
                </c:pt>
                <c:pt idx="2">
                  <c:v>0.9</c:v>
                </c:pt>
                <c:pt idx="3">
                  <c:v>248.6</c:v>
                </c:pt>
                <c:pt idx="4">
                  <c:v>0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600">
              <a:solidFill>
                <a:srgbClr val="3F53EB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2026 года,</a:t>
            </a:r>
          </a:p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млн.руб.</a:t>
            </a:r>
          </a:p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 sz="2400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397084299406431"/>
          <c:y val="1.3147029685716993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2026 года</c:v>
                </c:pt>
              </c:strCache>
            </c:strRef>
          </c:tx>
          <c:explosion val="25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elete val="1"/>
          </c:dLbls>
          <c:cat>
            <c:strRef>
              <c:f>Лист1!$A$2:$A$6</c:f>
              <c:strCache>
                <c:ptCount val="5"/>
                <c:pt idx="0">
                  <c:v>НАЛОГОВЫЕ И НЕНАЛОГОВЫЕ ДОХОДЫ</c:v>
                </c:pt>
                <c:pt idx="1">
                  <c:v>Дотации </c:v>
                </c:pt>
                <c:pt idx="2">
                  <c:v>Субсидии </c:v>
                </c:pt>
                <c:pt idx="3">
                  <c:v>Субвенции</c:v>
                </c:pt>
                <c:pt idx="4">
                  <c:v>Иные межбюджетные трансферты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_-* #,##0.00_р_._-;\-* #,##0.00_р_._-;_-* \-??_р_._-;_-@_-">
                  <c:v>187.8</c:v>
                </c:pt>
                <c:pt idx="1">
                  <c:v>0.9</c:v>
                </c:pt>
                <c:pt idx="2">
                  <c:v>9.1</c:v>
                </c:pt>
                <c:pt idx="3">
                  <c:v>240.9</c:v>
                </c:pt>
                <c:pt idx="4">
                  <c:v>0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800">
              <a:solidFill>
                <a:srgbClr val="3F53EB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2025 года,</a:t>
            </a:r>
          </a:p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млн.руб.</a:t>
            </a:r>
          </a:p>
          <a:p>
            <a:pPr>
              <a:defRPr sz="240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 sz="2400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3970842994064326"/>
          <c:y val="1.3147029685716996E-2"/>
        </c:manualLayout>
      </c:layout>
    </c:title>
    <c:plotArea>
      <c:layout/>
      <c:pieChart>
        <c:varyColors val="1"/>
        <c:firstSliceAng val="0"/>
      </c:pie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sz="1800">
              <a:solidFill>
                <a:srgbClr val="3F53EB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B5B970-76C8-41FE-A654-35A51FC8A7A9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A42612-0689-4F01-AA73-72605DB4896D}">
      <dgm:prSet custT="1"/>
      <dgm:spPr/>
      <dgm:t>
        <a:bodyPr/>
        <a:lstStyle/>
        <a:p>
          <a:pPr algn="ctr" rtl="0"/>
          <a:endParaRPr lang="ru-RU" sz="1800" dirty="0" smtClean="0">
            <a:solidFill>
              <a:srgbClr val="3F53EB"/>
            </a:solidFill>
            <a:latin typeface="Times New Roman" pitchFamily="18" charset="0"/>
            <a:cs typeface="Times New Roman" pitchFamily="18" charset="0"/>
          </a:endParaRPr>
        </a:p>
        <a:p>
          <a:pPr algn="ctr" rtl="0"/>
          <a:r>
            <a:rPr lang="ru-RU" sz="1200" b="1" dirty="0" smtClean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rPr>
            <a:t>АКЦИЗЫ</a:t>
          </a:r>
        </a:p>
        <a:p>
          <a:pPr algn="ctr" rtl="0"/>
          <a:endParaRPr lang="ru-RU" sz="2000" dirty="0">
            <a:solidFill>
              <a:srgbClr val="3F53EB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84D50A-E652-4116-B9F5-393A54242E6B}" type="parTrans" cxnId="{5BBC00B4-B6BE-47D6-9DB7-2C93226203A6}">
      <dgm:prSet/>
      <dgm:spPr/>
      <dgm:t>
        <a:bodyPr/>
        <a:lstStyle/>
        <a:p>
          <a:endParaRPr lang="ru-RU"/>
        </a:p>
      </dgm:t>
    </dgm:pt>
    <dgm:pt modelId="{DFD79EFB-388F-48D8-882B-C6F0D6F2BE08}" type="sibTrans" cxnId="{5BBC00B4-B6BE-47D6-9DB7-2C93226203A6}">
      <dgm:prSet/>
      <dgm:spPr/>
      <dgm:t>
        <a:bodyPr/>
        <a:lstStyle/>
        <a:p>
          <a:endParaRPr lang="ru-RU"/>
        </a:p>
      </dgm:t>
    </dgm:pt>
    <dgm:pt modelId="{73ECECED-295A-40D6-B504-4E0D3A8F023F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НАЛОГ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НА ПРИБЫЛЬ </a:t>
          </a:r>
          <a:r>
            <a:rPr lang="ru-RU" sz="1200" b="1" dirty="0" smtClean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ОРГАНИЗАЦИЙ</a:t>
          </a:r>
          <a:endParaRPr lang="ru-RU" sz="1800" b="1" dirty="0">
            <a:solidFill>
              <a:srgbClr val="3F53EB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40AF2DFF-0AF6-4A0A-ABBF-B91C4910CA28}" type="parTrans" cxnId="{A1578935-4FB5-4757-A1D0-B7C0EEFFB60B}">
      <dgm:prSet/>
      <dgm:spPr/>
      <dgm:t>
        <a:bodyPr/>
        <a:lstStyle/>
        <a:p>
          <a:endParaRPr lang="ru-RU"/>
        </a:p>
      </dgm:t>
    </dgm:pt>
    <dgm:pt modelId="{00EAF3C1-938C-4FC3-9B4E-6521C9A2B466}" type="sibTrans" cxnId="{A1578935-4FB5-4757-A1D0-B7C0EEFFB60B}">
      <dgm:prSet/>
      <dgm:spPr/>
      <dgm:t>
        <a:bodyPr/>
        <a:lstStyle/>
        <a:p>
          <a:endParaRPr lang="ru-RU"/>
        </a:p>
      </dgm:t>
    </dgm:pt>
    <dgm:pt modelId="{03756979-B1D2-4836-B192-3FAC4BDCDC20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ПРОЧИЕ НАЛОГИ И СБОРЫ</a:t>
          </a:r>
          <a:endParaRPr lang="ru-RU" sz="1400" b="1" dirty="0">
            <a:solidFill>
              <a:srgbClr val="3F53EB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9D8CEE34-0BB1-4960-B918-DCAAC74AE9D3}" type="parTrans" cxnId="{5BA95F99-962E-4D4B-8200-9A545B77196C}">
      <dgm:prSet/>
      <dgm:spPr/>
      <dgm:t>
        <a:bodyPr/>
        <a:lstStyle/>
        <a:p>
          <a:endParaRPr lang="ru-RU"/>
        </a:p>
      </dgm:t>
    </dgm:pt>
    <dgm:pt modelId="{80ADA873-F138-48DC-AFC8-8AA34AE8A461}" type="sibTrans" cxnId="{5BA95F99-962E-4D4B-8200-9A545B77196C}">
      <dgm:prSet/>
      <dgm:spPr/>
      <dgm:t>
        <a:bodyPr/>
        <a:lstStyle/>
        <a:p>
          <a:endParaRPr lang="ru-RU"/>
        </a:p>
      </dgm:t>
    </dgm:pt>
    <dgm:pt modelId="{45BEE86F-B0E0-4CB3-85A6-D800C6D58F17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3F53EB"/>
              </a:solidFill>
              <a:effectLst/>
              <a:latin typeface="Times New Roman" pitchFamily="18" charset="0"/>
              <a:cs typeface="Times New Roman" pitchFamily="18" charset="0"/>
            </a:rPr>
            <a:t>НАЛОГ НА ИМУЩЕСТВО ОРГАНИЗАЦИЙ</a:t>
          </a:r>
          <a:endParaRPr lang="ru-RU" sz="1400" b="1" dirty="0">
            <a:solidFill>
              <a:srgbClr val="3F53EB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29626DF0-65B7-4D42-A636-B43E1CCB6262}" type="parTrans" cxnId="{F8FD6C04-58AE-46B8-92C0-CE4DE583D254}">
      <dgm:prSet/>
      <dgm:spPr/>
      <dgm:t>
        <a:bodyPr/>
        <a:lstStyle/>
        <a:p>
          <a:endParaRPr lang="ru-RU"/>
        </a:p>
      </dgm:t>
    </dgm:pt>
    <dgm:pt modelId="{E482A22D-DD72-4E66-BCD6-6D608E4C1BBC}" type="sibTrans" cxnId="{F8FD6C04-58AE-46B8-92C0-CE4DE583D254}">
      <dgm:prSet/>
      <dgm:spPr/>
      <dgm:t>
        <a:bodyPr/>
        <a:lstStyle/>
        <a:p>
          <a:endParaRPr lang="ru-RU"/>
        </a:p>
      </dgm:t>
    </dgm:pt>
    <dgm:pt modelId="{5BB89DAB-6187-473B-B63F-557CBE68C735}" type="pres">
      <dgm:prSet presAssocID="{F2B5B970-76C8-41FE-A654-35A51FC8A7A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338A33-3B71-4A9B-BB64-92770A79457B}" type="pres">
      <dgm:prSet presAssocID="{3EA42612-0689-4F01-AA73-72605DB4896D}" presName="Name5" presStyleLbl="vennNode1" presStyleIdx="0" presStyleCnt="4" custScaleX="102424" custScaleY="98436" custLinFactNeighborX="-23357" custLinFactNeighborY="-1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067AC6-48F5-45CB-99CA-FD61AB97F0E5}" type="pres">
      <dgm:prSet presAssocID="{DFD79EFB-388F-48D8-882B-C6F0D6F2BE08}" presName="space" presStyleCnt="0"/>
      <dgm:spPr/>
    </dgm:pt>
    <dgm:pt modelId="{47CF2E44-A9C6-42BD-A19B-A21000016417}" type="pres">
      <dgm:prSet presAssocID="{73ECECED-295A-40D6-B504-4E0D3A8F023F}" presName="Name5" presStyleLbl="vennNode1" presStyleIdx="1" presStyleCnt="4" custScaleX="117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1C933-4BD5-4863-BA74-48C09074109E}" type="pres">
      <dgm:prSet presAssocID="{00EAF3C1-938C-4FC3-9B4E-6521C9A2B466}" presName="space" presStyleCnt="0"/>
      <dgm:spPr/>
    </dgm:pt>
    <dgm:pt modelId="{F5C8BD3B-43CF-4E15-AF98-86E4657379D8}" type="pres">
      <dgm:prSet presAssocID="{45BEE86F-B0E0-4CB3-85A6-D800C6D58F17}" presName="Name5" presStyleLbl="vennNode1" presStyleIdx="2" presStyleCnt="4" custScaleX="135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4DD85-F62C-4185-91BD-3E4AD8B55495}" type="pres">
      <dgm:prSet presAssocID="{E482A22D-DD72-4E66-BCD6-6D608E4C1BBC}" presName="space" presStyleCnt="0"/>
      <dgm:spPr/>
    </dgm:pt>
    <dgm:pt modelId="{96B53D6A-F485-49A3-9B23-1EBB1F6537AD}" type="pres">
      <dgm:prSet presAssocID="{03756979-B1D2-4836-B192-3FAC4BDCDC20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A95F99-962E-4D4B-8200-9A545B77196C}" srcId="{F2B5B970-76C8-41FE-A654-35A51FC8A7A9}" destId="{03756979-B1D2-4836-B192-3FAC4BDCDC20}" srcOrd="3" destOrd="0" parTransId="{9D8CEE34-0BB1-4960-B918-DCAAC74AE9D3}" sibTransId="{80ADA873-F138-48DC-AFC8-8AA34AE8A461}"/>
    <dgm:cxn modelId="{5BBC00B4-B6BE-47D6-9DB7-2C93226203A6}" srcId="{F2B5B970-76C8-41FE-A654-35A51FC8A7A9}" destId="{3EA42612-0689-4F01-AA73-72605DB4896D}" srcOrd="0" destOrd="0" parTransId="{1A84D50A-E652-4116-B9F5-393A54242E6B}" sibTransId="{DFD79EFB-388F-48D8-882B-C6F0D6F2BE08}"/>
    <dgm:cxn modelId="{A1578935-4FB5-4757-A1D0-B7C0EEFFB60B}" srcId="{F2B5B970-76C8-41FE-A654-35A51FC8A7A9}" destId="{73ECECED-295A-40D6-B504-4E0D3A8F023F}" srcOrd="1" destOrd="0" parTransId="{40AF2DFF-0AF6-4A0A-ABBF-B91C4910CA28}" sibTransId="{00EAF3C1-938C-4FC3-9B4E-6521C9A2B466}"/>
    <dgm:cxn modelId="{52D3ED7F-6F36-42F0-B98A-B0462242E7D9}" type="presOf" srcId="{F2B5B970-76C8-41FE-A654-35A51FC8A7A9}" destId="{5BB89DAB-6187-473B-B63F-557CBE68C735}" srcOrd="0" destOrd="0" presId="urn:microsoft.com/office/officeart/2005/8/layout/venn3"/>
    <dgm:cxn modelId="{9E7ADB0C-F876-4C63-A3AF-3E2883F0BABD}" type="presOf" srcId="{45BEE86F-B0E0-4CB3-85A6-D800C6D58F17}" destId="{F5C8BD3B-43CF-4E15-AF98-86E4657379D8}" srcOrd="0" destOrd="0" presId="urn:microsoft.com/office/officeart/2005/8/layout/venn3"/>
    <dgm:cxn modelId="{E44EC8D0-FCDE-4D96-84FC-383A756FC086}" type="presOf" srcId="{73ECECED-295A-40D6-B504-4E0D3A8F023F}" destId="{47CF2E44-A9C6-42BD-A19B-A21000016417}" srcOrd="0" destOrd="0" presId="urn:microsoft.com/office/officeart/2005/8/layout/venn3"/>
    <dgm:cxn modelId="{F8FD6C04-58AE-46B8-92C0-CE4DE583D254}" srcId="{F2B5B970-76C8-41FE-A654-35A51FC8A7A9}" destId="{45BEE86F-B0E0-4CB3-85A6-D800C6D58F17}" srcOrd="2" destOrd="0" parTransId="{29626DF0-65B7-4D42-A636-B43E1CCB6262}" sibTransId="{E482A22D-DD72-4E66-BCD6-6D608E4C1BBC}"/>
    <dgm:cxn modelId="{93DFDD59-E84B-4FD1-9928-799D40AE62AC}" type="presOf" srcId="{03756979-B1D2-4836-B192-3FAC4BDCDC20}" destId="{96B53D6A-F485-49A3-9B23-1EBB1F6537AD}" srcOrd="0" destOrd="0" presId="urn:microsoft.com/office/officeart/2005/8/layout/venn3"/>
    <dgm:cxn modelId="{1553CB01-80BA-485F-B291-8E466B928328}" type="presOf" srcId="{3EA42612-0689-4F01-AA73-72605DB4896D}" destId="{FA338A33-3B71-4A9B-BB64-92770A79457B}" srcOrd="0" destOrd="0" presId="urn:microsoft.com/office/officeart/2005/8/layout/venn3"/>
    <dgm:cxn modelId="{0622309C-4AAE-47C8-BB97-AC2A81B2C2A8}" type="presParOf" srcId="{5BB89DAB-6187-473B-B63F-557CBE68C735}" destId="{FA338A33-3B71-4A9B-BB64-92770A79457B}" srcOrd="0" destOrd="0" presId="urn:microsoft.com/office/officeart/2005/8/layout/venn3"/>
    <dgm:cxn modelId="{95CD2CBA-CB5A-4588-AFD1-BD982BEF79D5}" type="presParOf" srcId="{5BB89DAB-6187-473B-B63F-557CBE68C735}" destId="{4C067AC6-48F5-45CB-99CA-FD61AB97F0E5}" srcOrd="1" destOrd="0" presId="urn:microsoft.com/office/officeart/2005/8/layout/venn3"/>
    <dgm:cxn modelId="{84854D14-461F-4FC4-A1AC-7BB9FF78B9EC}" type="presParOf" srcId="{5BB89DAB-6187-473B-B63F-557CBE68C735}" destId="{47CF2E44-A9C6-42BD-A19B-A21000016417}" srcOrd="2" destOrd="0" presId="urn:microsoft.com/office/officeart/2005/8/layout/venn3"/>
    <dgm:cxn modelId="{C8D285CA-71FF-4C50-AEEE-A89353982B9F}" type="presParOf" srcId="{5BB89DAB-6187-473B-B63F-557CBE68C735}" destId="{1801C933-4BD5-4863-BA74-48C09074109E}" srcOrd="3" destOrd="0" presId="urn:microsoft.com/office/officeart/2005/8/layout/venn3"/>
    <dgm:cxn modelId="{D63B5A8A-74FD-47AB-8FBC-39D65A25DF59}" type="presParOf" srcId="{5BB89DAB-6187-473B-B63F-557CBE68C735}" destId="{F5C8BD3B-43CF-4E15-AF98-86E4657379D8}" srcOrd="4" destOrd="0" presId="urn:microsoft.com/office/officeart/2005/8/layout/venn3"/>
    <dgm:cxn modelId="{51B8C2A7-4D02-4CF0-9626-BB163ADE0C13}" type="presParOf" srcId="{5BB89DAB-6187-473B-B63F-557CBE68C735}" destId="{8344DD85-F62C-4185-91BD-3E4AD8B55495}" srcOrd="5" destOrd="0" presId="urn:microsoft.com/office/officeart/2005/8/layout/venn3"/>
    <dgm:cxn modelId="{32996464-3D76-40DD-8117-37E24681C9A5}" type="presParOf" srcId="{5BB89DAB-6187-473B-B63F-557CBE68C735}" destId="{96B53D6A-F485-49A3-9B23-1EBB1F6537AD}" srcOrd="6" destOrd="0" presId="urn:microsoft.com/office/officeart/2005/8/layout/venn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8F8C3-939D-40E3-B60A-EFD7FAA1E96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B8456-AE21-4D13-BC4B-79853CF3A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84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E88C-6BC2-4526-A869-DDD8F31C7B21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E8799-D401-402B-8B19-A32722403780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386387" y="366186"/>
            <a:ext cx="1671638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1477" y="366186"/>
            <a:ext cx="4900613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19783-CA31-489C-ACD8-BD5994F367E3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6EF5-B93F-455C-8436-E10918DC5D09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83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5302-8BA8-42ED-8524-818AFA2021BD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1475" y="2133606"/>
            <a:ext cx="3286125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1900" y="2133606"/>
            <a:ext cx="3286125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74BB-80F1-43C2-9429-29C46E70D255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EFFE5-DEF0-4B26-B679-CC95A031515B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FBAE-16D5-4D7E-A868-14EE638F7ED9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6C5D-EA45-4374-B824-F128BF6B296D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7448-6963-4985-BF03-E5820B704241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A9AE-5CFC-4DF1-8345-C1706B0BE501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5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E5DE3-C72D-40E3-B485-BC6E63EA84E7}" type="datetime1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5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5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B405C-1FE8-4D03-BCEE-02BC95144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net.garant.ru/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net.garant.ru/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2786050"/>
            <a:ext cx="4800600" cy="4732350"/>
          </a:xfrm>
        </p:spPr>
        <p:txBody>
          <a:bodyPr>
            <a:normAutofit fontScale="55000" lnSpcReduction="20000"/>
          </a:bodyPr>
          <a:lstStyle/>
          <a:p>
            <a:r>
              <a:rPr lang="ru-RU" sz="5100" b="1" i="1" kern="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Бюджет для граждан к</a:t>
            </a:r>
            <a:r>
              <a:rPr lang="en-US" sz="5100" b="1" i="1" kern="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b="1" i="1" kern="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проекту решения  Льговского Городского Совета депутатов </a:t>
            </a:r>
            <a:r>
              <a:rPr lang="ru-RU" sz="51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«О бюджете муниципального образования «Город Льгов» </a:t>
            </a:r>
            <a:br>
              <a:rPr lang="ru-RU" sz="51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Курской области на 2024 год и на плановый период 2025 и 2026 годов»</a:t>
            </a:r>
            <a:br>
              <a:rPr lang="ru-RU" sz="51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100" b="1" dirty="0" smtClean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3F53EB"/>
              </a:solidFill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6937" y="285721"/>
            <a:ext cx="1261231" cy="1571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90" y="1643042"/>
            <a:ext cx="6500858" cy="7000924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актуализация и совершенствование нормативной  правовой и методической базы в сфере программно-целевого планирования, в том числе с учетом норм Положения о системе управления государственными программами Российской Федерации, утвержденного постановлением Правительства Российской Федерации от 26.05.2021 №786; 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мероприятий, направленных на повышение качества планирования и эффективности реализации муниципальных  программ  исходя из ожидаемых результатов, с учетом изменения законодательства на региональном и федеральном уровне;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соблюдение условий соглашений, заключенных Администрацией города Льгова с Комитетом финансов Курской области;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мер по повышению эффективности использования бюджетных средств, в том числе путем выполнения мероприятий по оздоровлению муниципальных финансов;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финансовое обеспечение принятых расходных обязательств с учетом проведения мероприятий по их оптимизации, сокращению неэффективных расходов бюджета, недопущение установления и исполнения расходных обязательств, не относящихся к полномочиям органов местного самоуправления;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мероприятий государственной социальной поддержки граждан на основе применения принципа нуждаемости и </a:t>
            </a:r>
            <a:r>
              <a:rPr lang="ru-RU" sz="1200" dirty="0" err="1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адресности</a:t>
            </a:r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финансовое обеспечение реализации инфраструктурных проектов; строгое соблюдение бюджетно-финансовой дисциплины всеми главными распорядителями и получателями бюджетных средств;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осуществление анализа деятельности казенных, бюджетных и автономных учреждений;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недопущение просроченной кредиторской задолженности по заработной плате и социальным выплатам;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совершенствование внутреннего муниципального финансового контроля в сфере бюджетных правоотношений, внутреннего финансового контроля и внутреннего финансового аудита;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результативности предоставления субсидий юридическим лицам посредством мониторинга достижения показателей результативности их предоставления;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 реализации практики инициативного </a:t>
            </a:r>
            <a:r>
              <a:rPr lang="ru-RU" sz="1200" dirty="0" err="1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бюджетирования</a:t>
            </a:r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городе Льгове в целях вовлечения граждан в решение первоочередных проблем местного значения и повышения уровня доверия к власти;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открытости и прозрачности бюджетного процесса, доступности информации о муниципальных финансах Курской области;</a:t>
            </a:r>
          </a:p>
          <a:p>
            <a:r>
              <a:rPr lang="ru-RU" sz="12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мероприятий, направленных на повышение уровня финансовой (бюджетной) грамотности населения.</a:t>
            </a:r>
            <a:endParaRPr lang="ru-RU" sz="1200" dirty="0">
              <a:solidFill>
                <a:srgbClr val="3F5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357158"/>
            <a:ext cx="4643470" cy="157163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000" b="1" dirty="0" smtClean="0"/>
              <a:t> </a:t>
            </a:r>
            <a:br>
              <a:rPr lang="ru-RU" sz="2000" b="1" dirty="0" smtClean="0"/>
            </a:br>
            <a:r>
              <a:rPr lang="ru-RU" sz="2400" b="1" dirty="0" smtClean="0"/>
              <a:t> </a:t>
            </a:r>
            <a:r>
              <a:rPr lang="ru-RU" sz="20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Основные показатели </a:t>
            </a:r>
            <a:r>
              <a:rPr lang="ru-RU" sz="20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социально-экономического развития города Льгова Курской области на 2024 год и плановый период 2025 и 2026 годов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625" y="2357421"/>
          <a:ext cx="6086472" cy="590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29"/>
                <a:gridCol w="428628"/>
                <a:gridCol w="785818"/>
                <a:gridCol w="857256"/>
                <a:gridCol w="785818"/>
                <a:gridCol w="714380"/>
                <a:gridCol w="728643"/>
              </a:tblGrid>
              <a:tr h="629117"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Ед. </a:t>
                      </a:r>
                      <a:r>
                        <a:rPr lang="ru-RU" sz="1000" dirty="0" err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</a:t>
                      </a: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2026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008">
                <a:tc gridSpan="7"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Базовый вариант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008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промышленной продукции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0928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отгруженных товаров собственного производства, выполненных работ и услуг 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1037,4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1101,3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2629,7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2862,9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3049,2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5464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промышленного производства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229,3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008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008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пищевых продуктов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2108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2310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2460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5464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331,2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106,3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008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текстильных изделий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0,234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0,245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0,260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0,272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5464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85,6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625" y="1643040"/>
          <a:ext cx="6086472" cy="6475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47"/>
                <a:gridCol w="571504"/>
                <a:gridCol w="785818"/>
                <a:gridCol w="571504"/>
                <a:gridCol w="500066"/>
                <a:gridCol w="571504"/>
                <a:gridCol w="514329"/>
              </a:tblGrid>
              <a:tr h="54190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одежды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455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455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полиграфическая и копирование носителей информации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129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697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металлургическое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455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625,5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455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готовых металлических изделий, кроме машин и оборудования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0,160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0,170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0,179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0,188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697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2745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Ремонт и монтаж машин и оборудования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11,7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697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479" y="1785916"/>
          <a:ext cx="5943617" cy="5864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500066"/>
                <a:gridCol w="714380"/>
                <a:gridCol w="642942"/>
                <a:gridCol w="571504"/>
                <a:gridCol w="500066"/>
                <a:gridCol w="585767"/>
              </a:tblGrid>
              <a:tr h="625357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Водоснабжение; водоотведение, организация сбора и утилизация отходов, деятельность по ликвидации загрязнений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299,1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321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344,7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371,3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5357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102,6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103,1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77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электрической энергией, газом и паром; кондиционирование воздуха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144,7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151,6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158,9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166,7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2505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100,6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175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основных видов продуктов питания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77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Сахар-песок из сахарной свеклы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тонн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27000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29000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77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Масло животное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тонн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10,82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175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Консервы молочные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туб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14730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15290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15880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16520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17285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779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Инвестиции в основной капитал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1756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236,2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145,3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169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625" y="1643063"/>
          <a:ext cx="6086472" cy="498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29"/>
                <a:gridCol w="1000132"/>
                <a:gridCol w="714380"/>
                <a:gridCol w="642942"/>
                <a:gridCol w="714380"/>
                <a:gridCol w="642942"/>
                <a:gridCol w="585767"/>
              </a:tblGrid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работ, выполненных по виду деятельности «Строительство»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83,1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Ввод в эксплуатацию: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жилых домов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кв.м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3281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9378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9855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9855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9855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газовых сетей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км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Финансовый результат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Прибыль (+), убыток (-)-всего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148,1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276,8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364,1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458,5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484,8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числе: прибыль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155,9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310,2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368,9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463,7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убыток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2155,7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2268,7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2431,8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2589,6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2768,5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625" y="1643063"/>
          <a:ext cx="6086472" cy="498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29"/>
                <a:gridCol w="1000132"/>
                <a:gridCol w="714380"/>
                <a:gridCol w="642942"/>
                <a:gridCol w="714380"/>
                <a:gridCol w="642942"/>
                <a:gridCol w="585767"/>
              </a:tblGrid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общественного питания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102,3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102,9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103,1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платных услуг населению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109,4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114,9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92,1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100,6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Фонд оплаты труда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1746,3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1855,8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2057,9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2202,1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2346,8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110,9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Численность работников, занятых в экономике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чел.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4248,1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4102,5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4244,4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4249,4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4247,4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92,5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общественного питания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20,9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625" y="1643063"/>
          <a:ext cx="6086472" cy="588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19"/>
                <a:gridCol w="642942"/>
                <a:gridCol w="714380"/>
                <a:gridCol w="642942"/>
                <a:gridCol w="714380"/>
                <a:gridCol w="642942"/>
                <a:gridCol w="585767"/>
              </a:tblGrid>
              <a:tr h="370840">
                <a:tc gridSpan="7"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Консервативный вариант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промышленной продукции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отгруженных товаров собственного производства, выполненных работ и услуг 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1037,4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1101,3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2037,3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2198,2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2362,2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промышленного производства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298,3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пищевых продуктов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1990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2149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311,9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текстильных изделий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0,234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0,245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0,260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0,272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одежды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solidFill>
                          <a:srgbClr val="3F53EB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полиграфическая и копирование носителей информации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479" y="1643063"/>
          <a:ext cx="5943617" cy="732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714380"/>
                <a:gridCol w="714380"/>
                <a:gridCol w="642942"/>
                <a:gridCol w="714380"/>
                <a:gridCol w="642942"/>
                <a:gridCol w="585767"/>
              </a:tblGrid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95,7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металлургическое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44,1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625,5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готовых металлических изделий, кроме машин и оборудования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0,160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0,170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0,179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0,188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Ремонт и монтаж машин и оборудования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11,7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Водоснабжение; водоотведение, организация сбора и утилизация отходов, деятельность по ликвидации загрязнений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299,1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344,7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371,3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9967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электрической энергией, газом и паром; кондиционирование воздуха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144,7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151,6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158,9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166,6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100,6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в сопоставимых ценах к предыдущему году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66" y="1714481"/>
          <a:ext cx="6086472" cy="5363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714380"/>
                <a:gridCol w="714380"/>
                <a:gridCol w="642921"/>
                <a:gridCol w="714380"/>
                <a:gridCol w="642942"/>
                <a:gridCol w="585767"/>
              </a:tblGrid>
              <a:tr h="584148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Производство основных видов продуктов питания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742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Сахар-песок из сахарной свеклы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тонн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25000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26000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27000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Масло животное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тонн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10,82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148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Консервы молочные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туб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14730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15290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15500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Инвестиции в основной капитал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236,2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143,1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работ, выполненных по виду деятельности «Строительство»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Ввод в эксплуатацию: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жилых домов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кв.м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3281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9378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9300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66" y="1714481"/>
          <a:ext cx="6086472" cy="6788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714380"/>
                <a:gridCol w="714380"/>
                <a:gridCol w="642921"/>
                <a:gridCol w="714380"/>
                <a:gridCol w="642942"/>
                <a:gridCol w="585767"/>
              </a:tblGrid>
              <a:tr h="584148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газовых сетей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км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742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Финансовый результат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Прибыль (+), убыток (-)-всего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148,1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276,8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232,8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245,9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248,1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148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числе: прибыль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155,9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310,2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253,5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256,1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убыток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7,2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2155,7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2268,7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2420,1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2562,1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2717,7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101,7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общественного питания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20,7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103,2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платных услуг населению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ценах соответствующих лет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99,4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106,3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112,7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физического объема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92,1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Фонд оплаты труда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млн.руб.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4248,1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4102,5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2039,9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2176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2312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41">
                <a:tc>
                  <a:txBody>
                    <a:bodyPr/>
                    <a:lstStyle/>
                    <a:p>
                      <a:pPr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роста (снижения) к предыдущему периоду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92,5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96,6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109,9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106,7</a:t>
                      </a:r>
                      <a:endParaRPr lang="ru-RU" sz="2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106,2</a:t>
                      </a:r>
                      <a:endParaRPr lang="ru-RU" sz="2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br>
              <a:rPr lang="ru-RU" sz="24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города Льгова!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Перед Вами очередное 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издание бюджета для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граждан, подготовленного 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 основе решения 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Льговского Городского Совета 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депутатов О бюджете МО «Город Льгов» Курской области 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 очередной финансовый 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год и плановый период, 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рассказывающий 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 местном бюджете: основах его 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формирования, основных характеристиках, </a:t>
            </a:r>
            <a:b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статьях расходов. </a:t>
            </a:r>
            <a:endParaRPr lang="ru-RU" sz="24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50" y="214282"/>
            <a:ext cx="1457328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572032" cy="2071702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400" b="1" dirty="0" smtClean="0">
                <a:ln w="1905"/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1800" b="1" dirty="0" smtClean="0">
                <a:ln w="1905"/>
                <a:solidFill>
                  <a:srgbClr val="3F53EB"/>
                </a:solidFill>
                <a:latin typeface="Times New Roman" pitchFamily="18" charset="0"/>
              </a:rPr>
              <a:t>ОСНОВНЫЕ ХАРАКТЕРИСТИКИ </a:t>
            </a:r>
            <a:br>
              <a:rPr lang="ru-RU" sz="1800" b="1" dirty="0" smtClean="0">
                <a:ln w="1905"/>
                <a:solidFill>
                  <a:srgbClr val="3F53EB"/>
                </a:solidFill>
                <a:latin typeface="Times New Roman" pitchFamily="18" charset="0"/>
              </a:rPr>
            </a:br>
            <a:r>
              <a:rPr lang="ru-RU" sz="1800" b="1" dirty="0" smtClean="0">
                <a:ln w="1905"/>
                <a:solidFill>
                  <a:srgbClr val="3F53EB"/>
                </a:solidFill>
                <a:latin typeface="Times New Roman" pitchFamily="18" charset="0"/>
              </a:rPr>
              <a:t>БЮДЖЕТА МУНИЦИПАЛЬНОГО ОБРАЗОВАНИЯ «Город ЛЬГОВ» КУРСКОЙ ОБЛАСТИ НА 2024 ГОД И НА ПЛАНОВЫЙ ПЕРИОД 2025 И 2026 ГОДОВ</a:t>
            </a:r>
            <a:r>
              <a:rPr lang="ru-RU" sz="1800" dirty="0" smtClean="0">
                <a:solidFill>
                  <a:srgbClr val="3F53EB"/>
                </a:solidFill>
                <a:latin typeface="Times New Roman" pitchFamily="18" charset="0"/>
              </a:rPr>
              <a:t> 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/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625" y="2643188"/>
          <a:ext cx="6072208" cy="4476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29"/>
                <a:gridCol w="1357322"/>
                <a:gridCol w="1500198"/>
                <a:gridCol w="1428759"/>
              </a:tblGrid>
              <a:tr h="422339">
                <a:tc rowSpan="2"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ПОКАЗАТЕЛИ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58" marR="99058" marT="45719" marB="45719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БЮДЖЕТ МУНИЦИПАЛЬНОГО ОБРАЗОВАНИЯ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58" marR="99058" marT="45719" marB="45719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7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2024 год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F53EB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58" marR="99058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2025 год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F53EB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58" marR="99058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2026 год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F53EB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58" marR="99058" marT="45719" marB="45719" anchor="ctr" horzOverflow="overflow"/>
                </a:tc>
              </a:tr>
              <a:tr h="1109794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ДОХОДЫ – ВСЕГО </a:t>
                      </a:r>
                    </a:p>
                  </a:txBody>
                  <a:tcPr marL="99058" marR="99058" marT="45719" marB="45719" anchor="ctr" horzOverflow="overflow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3F53EB"/>
                          </a:solidFill>
                          <a:latin typeface="+mn-lt"/>
                        </a:rPr>
                        <a:t>   458 365 503,00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3F53EB"/>
                          </a:solidFill>
                          <a:latin typeface="+mn-lt"/>
                        </a:rPr>
                        <a:t>      433 681 084,00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3F53EB"/>
                          </a:solidFill>
                          <a:latin typeface="+mn-lt"/>
                        </a:rPr>
                        <a:t>     438 791 913,00   </a:t>
                      </a:r>
                    </a:p>
                  </a:txBody>
                  <a:tcPr marL="9525" marR="9525" marT="9525" marB="0" anchor="b"/>
                </a:tc>
              </a:tr>
              <a:tr h="590116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налоговые и неналоговые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F53EB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58" marR="99058" marT="45719" marB="45719" anchor="ctr" horzOverflow="overflow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3F53EB"/>
                          </a:solidFill>
                          <a:latin typeface="+mn-lt"/>
                        </a:rPr>
                        <a:t>   146 037 037,00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3F53EB"/>
                          </a:solidFill>
                          <a:latin typeface="+mn-lt"/>
                        </a:rPr>
                        <a:t>      174 777 311,00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3F53EB"/>
                          </a:solidFill>
                          <a:latin typeface="+mn-lt"/>
                        </a:rPr>
                        <a:t>     187 803 723,00   </a:t>
                      </a:r>
                    </a:p>
                  </a:txBody>
                  <a:tcPr marL="9525" marR="9525" marT="9525" marB="0" anchor="b"/>
                </a:tc>
              </a:tr>
              <a:tr h="659541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безвозмездные поступления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F53EB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58" marR="99058" marT="45719" marB="45719" anchor="ctr" horzOverflow="overflow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3F53EB"/>
                          </a:solidFill>
                          <a:latin typeface="+mn-lt"/>
                        </a:rPr>
                        <a:t>   312 328 466,00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3F53EB"/>
                          </a:solidFill>
                          <a:latin typeface="+mn-lt"/>
                        </a:rPr>
                        <a:t>      258 903 773,00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3F53EB"/>
                          </a:solidFill>
                          <a:latin typeface="+mn-lt"/>
                        </a:rPr>
                        <a:t>     250 988 190,00   </a:t>
                      </a:r>
                    </a:p>
                  </a:txBody>
                  <a:tcPr marL="9525" marR="9525" marT="9525" marB="0" anchor="b"/>
                </a:tc>
              </a:tr>
              <a:tr h="798392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ПРОФИЦИТ,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ДЕФИЦИТ (-)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F53EB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9058" marR="99058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-13000,0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rgbClr val="3F53EB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99058" marR="99058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0,0</a:t>
                      </a:r>
                      <a:endParaRPr kumimoji="0" lang="ru-RU" sz="14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F53EB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99058" marR="99058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F53EB"/>
                          </a:solidFill>
                          <a:effectLst/>
                          <a:latin typeface="+mn-lt"/>
                        </a:rPr>
                        <a:t>0,0</a:t>
                      </a:r>
                      <a:endParaRPr kumimoji="0" lang="ru-RU" sz="14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F53EB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99058" marR="99058" marT="45719" marB="45719" anchor="ctr" horzOverflow="overflow"/>
                </a:tc>
              </a:tr>
            </a:tbl>
          </a:graphicData>
        </a:graphic>
      </p:graphicFrame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4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МЕСТНОГО БЮДЖЕТА</a:t>
            </a:r>
            <a:br>
              <a:rPr lang="ru-RU" sz="24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04" y="2643174"/>
            <a:ext cx="6086496" cy="5525049"/>
          </a:xfrm>
        </p:spPr>
        <p:txBody>
          <a:bodyPr>
            <a:noAutofit/>
          </a:bodyPr>
          <a:lstStyle/>
          <a:p>
            <a:pPr lvl="0" algn="just"/>
            <a:r>
              <a:rPr lang="ru-RU" sz="1800" b="1" u="sng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НАЛОГОВЫЕ:</a:t>
            </a:r>
            <a:r>
              <a:rPr lang="ru-RU" sz="16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собственные налоговые доходы местных бюджетов от местных налогов и сборов, определенные налоговым законодательством Российской Федерации</a:t>
            </a:r>
          </a:p>
          <a:p>
            <a:pPr lvl="0" algn="just"/>
            <a:r>
              <a:rPr lang="ru-RU" sz="1800" b="1" u="sng" dirty="0" smtClean="0">
                <a:solidFill>
                  <a:srgbClr val="3F53EB"/>
                </a:solidFill>
                <a:effectLst/>
                <a:latin typeface="Times New Roman" pitchFamily="18" charset="0"/>
                <a:cs typeface="Times New Roman" pitchFamily="18" charset="0"/>
              </a:rPr>
              <a:t>НЕНАЛОГОВЫЕ:</a:t>
            </a:r>
            <a:r>
              <a:rPr lang="ru-RU" sz="1600" b="1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муниципального имущества и природных ресурсов, штрафы, санкции </a:t>
            </a:r>
          </a:p>
          <a:p>
            <a:pPr lvl="0" algn="just"/>
            <a:r>
              <a:rPr lang="ru-RU" sz="1800" b="1" u="sng" dirty="0" smtClean="0">
                <a:solidFill>
                  <a:srgbClr val="3F53EB"/>
                </a:solidFill>
                <a:effectLst/>
                <a:latin typeface="Times New Roman" pitchFamily="18" charset="0"/>
                <a:cs typeface="Times New Roman" pitchFamily="18" charset="0"/>
              </a:rPr>
              <a:t>БЕЗВОЗМЕЗДНЫЕ:</a:t>
            </a:r>
            <a:r>
              <a:rPr lang="ru-RU" sz="1600" b="0" dirty="0" smtClean="0">
                <a:solidFill>
                  <a:srgbClr val="3F53EB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smtClean="0">
                <a:solidFill>
                  <a:srgbClr val="3F53EB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поступления от </a:t>
            </a:r>
            <a:r>
              <a:rPr lang="ru-RU" sz="18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других бюджетов бюджетной системы Российской Федерации</a:t>
            </a:r>
            <a:r>
              <a:rPr lang="ru-RU" sz="1800" b="0" dirty="0" smtClean="0">
                <a:solidFill>
                  <a:srgbClr val="3F53EB"/>
                </a:solidFill>
                <a:effectLst/>
                <a:latin typeface="Times New Roman" pitchFamily="18" charset="0"/>
                <a:cs typeface="Times New Roman" pitchFamily="18" charset="0"/>
              </a:rPr>
              <a:t>, поступления от государственных (муниципальных организаций, а также перечисления физических и юридических </a:t>
            </a:r>
            <a:endParaRPr lang="ru-RU" sz="1800" dirty="0" smtClean="0">
              <a:solidFill>
                <a:srgbClr val="3F53EB"/>
              </a:solidFill>
            </a:endParaRPr>
          </a:p>
          <a:p>
            <a:pPr>
              <a:buNone/>
            </a:pPr>
            <a:endParaRPr lang="ru-RU" sz="14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2900" y="1785918"/>
            <a:ext cx="6172200" cy="63823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ФИЗИЧЕСКИЕ ЛИЦА – НАЛОГОПЛАТЕЛЬЩИКИ</a:t>
            </a:r>
            <a:endParaRPr lang="ru-RU" sz="2000" dirty="0">
              <a:solidFill>
                <a:srgbClr val="3F53EB"/>
              </a:solidFill>
            </a:endParaRPr>
          </a:p>
        </p:txBody>
      </p:sp>
      <p:pic>
        <p:nvPicPr>
          <p:cNvPr id="8" name="Picture 3" descr="C:\Documents and Settings\Bezuglova_I\Рабочий стол\Картинка\90_1818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80" y="3143240"/>
            <a:ext cx="2104174" cy="128588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  <a:softEdge rad="3175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28604" y="4429124"/>
            <a:ext cx="2643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endParaRPr lang="ru-RU" sz="1200" i="1" dirty="0" smtClean="0"/>
          </a:p>
          <a:p>
            <a:pPr algn="ctr" defTabSz="1082675">
              <a:defRPr/>
            </a:pPr>
            <a:r>
              <a:rPr lang="ru-RU" sz="1200" b="1" i="1" dirty="0" smtClean="0">
                <a:solidFill>
                  <a:srgbClr val="3F53EB"/>
                </a:solidFill>
              </a:rPr>
              <a:t>НАЛОГ </a:t>
            </a:r>
          </a:p>
          <a:p>
            <a:pPr algn="ctr" defTabSz="1082675">
              <a:defRPr/>
            </a:pPr>
            <a:r>
              <a:rPr lang="ru-RU" sz="1200" b="1" i="1" dirty="0" smtClean="0">
                <a:solidFill>
                  <a:srgbClr val="3F53EB"/>
                </a:solidFill>
              </a:rPr>
              <a:t>НА ИМУЩЕСТВО ФИЗИЧЕСКИХ ЛИЦ</a:t>
            </a:r>
            <a:endParaRPr lang="ru-RU" sz="1200" b="1" i="1" dirty="0">
              <a:solidFill>
                <a:srgbClr val="3F53EB"/>
              </a:solidFill>
            </a:endParaRPr>
          </a:p>
        </p:txBody>
      </p:sp>
      <p:pic>
        <p:nvPicPr>
          <p:cNvPr id="10" name="Picture 1" descr="C:\Documents and Settings\Bezuglova_I\Рабочий стол\Картинка\217487b0498841a3cd297f047ae5c3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8" y="3214678"/>
            <a:ext cx="2115487" cy="128588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Picture 1" descr="C:\Documents and Settings\Bezuglova_I\Рабочий стол\Картинка\11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8" y="5572132"/>
            <a:ext cx="2053843" cy="107157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Picture 4" descr="C:\Documents and Settings\Bezuglova_I\Рабочий стол\Картинка\shutterstock_112158569_web_crop-1024x6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504" y="5572132"/>
            <a:ext cx="2101244" cy="114300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3714752" y="4786314"/>
            <a:ext cx="26432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r>
              <a:rPr lang="ru-RU" sz="1200" b="1" i="1" dirty="0" smtClean="0">
                <a:solidFill>
                  <a:srgbClr val="3F53EB"/>
                </a:solidFill>
              </a:rPr>
              <a:t>ТРАНСПОРТНЫЙ НАЛОГ</a:t>
            </a:r>
            <a:endParaRPr lang="ru-RU" sz="1200" b="1" i="1" dirty="0">
              <a:solidFill>
                <a:srgbClr val="3F53EB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66" y="6786578"/>
            <a:ext cx="2643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r>
              <a:rPr lang="ru-RU" sz="1400" b="1" i="1" dirty="0" smtClean="0">
                <a:solidFill>
                  <a:srgbClr val="3F53EB"/>
                </a:solidFill>
              </a:rPr>
              <a:t>НАЛОГ </a:t>
            </a:r>
          </a:p>
          <a:p>
            <a:pPr algn="ctr" defTabSz="1082675">
              <a:defRPr/>
            </a:pPr>
            <a:r>
              <a:rPr lang="ru-RU" sz="1400" b="1" i="1" dirty="0" smtClean="0">
                <a:solidFill>
                  <a:srgbClr val="3F53EB"/>
                </a:solidFill>
              </a:rPr>
              <a:t>НА ДОХОДЫ ФИЗИЧЕСКИХ ЛИЦ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29066" y="7000892"/>
            <a:ext cx="22860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r>
              <a:rPr lang="ru-RU" sz="1400" b="1" i="1" dirty="0" smtClean="0">
                <a:solidFill>
                  <a:srgbClr val="3F53EB"/>
                </a:solidFill>
              </a:rPr>
              <a:t>ЗЕМЕЛЬНЫЙ НАЛОГ</a:t>
            </a:r>
            <a:endParaRPr lang="ru-RU" sz="1400" b="1" i="1" dirty="0">
              <a:solidFill>
                <a:srgbClr val="3F53EB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1576" y="0"/>
            <a:ext cx="4463218" cy="1524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8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834" y="1523977"/>
            <a:ext cx="47599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0" dirty="0">
                <a:solidFill>
                  <a:srgbClr val="3F53EB"/>
                </a:solidFill>
              </a:rPr>
              <a:t>(Глава 32 Налогового кодекса Российской Федерации</a:t>
            </a:r>
            <a:r>
              <a:rPr lang="ru-RU" sz="2000" b="0" dirty="0" smtClean="0">
                <a:solidFill>
                  <a:srgbClr val="3F53EB"/>
                </a:solidFill>
              </a:rPr>
              <a:t>)</a:t>
            </a:r>
          </a:p>
          <a:p>
            <a:pPr>
              <a:defRPr/>
            </a:pPr>
            <a:endParaRPr lang="ru-RU" sz="2000" b="0" dirty="0">
              <a:solidFill>
                <a:srgbClr val="3F5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362662" y="2190738"/>
            <a:ext cx="6132678" cy="569386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Решением Льговского Городского Совета депутатов Курской области от 24 сентября 2015 г. N 64 "О налоге на имущество физических лиц" на территории муниципального образования «Город Льгов" Курской области установлены следующие ставки налога на имущество физических лиц:</a:t>
            </a:r>
          </a:p>
          <a:p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1) 0,25 процента в отношении:</a:t>
            </a:r>
          </a:p>
          <a:p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жилых домов, частей жилых домов, квартир, частей квартир, комнат;</a:t>
            </a:r>
          </a:p>
          <a:p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объектов незавершенного строительства в случае, если проектируемым назначением таких объектов является жилой дом;</a:t>
            </a:r>
          </a:p>
          <a:p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единых недвижимых комплексов, в состав которых входит хотя бы один жилой дом;</a:t>
            </a:r>
          </a:p>
          <a:p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гаражей и </a:t>
            </a:r>
            <a:r>
              <a:rPr lang="ru-RU" sz="1400" dirty="0" err="1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машино-мест</a:t>
            </a:r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, в том числе расположенных в объектах налогообложения, указанных в </a:t>
            </a:r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подпункте 2</a:t>
            </a:r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настоящего пункта;</a:t>
            </a:r>
          </a:p>
          <a:p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хозяйственных строений или сооружений, площадь каждого из которых не превышает 50 квадратных метров и которые расположены на земельных участках для ведения личного подсобного хозяйства, огородничества, садоводства или индивидуального жилищного строительства;</a:t>
            </a:r>
          </a:p>
          <a:p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2) 2 процента в отношении объектов налогообложения, включенных в перечень, определяемый в соответствии с </a:t>
            </a:r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пунктом 7 статьи 378.2</a:t>
            </a:r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 Налогового кодекса Российской Федерации, в отношении объектов налогообложения, предусмотренных </a:t>
            </a:r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абзацем вторым пункта 10 статьи 378.2</a:t>
            </a:r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 Налогового кодекса Российской Федерации, а также в отношении объектов налогообложения, кадастровая стоимость каждого из которых превышает 300 миллионов рублей; (за налоговый период 2022 года Решением Льговского Городского Совета депутатов налогоплательщики в отношении объектов, для которых установлена данная ставка, освобождены от уплаты налога в размере 40%); </a:t>
            </a:r>
          </a:p>
          <a:p>
            <a:r>
              <a:rPr lang="ru-RU" sz="1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3) 0,5 процента в отношении прочих объектов налогообложения.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4769" y="380973"/>
            <a:ext cx="196839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i="1" cap="all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 уплаты – </a:t>
            </a:r>
          </a:p>
          <a:p>
            <a:pPr>
              <a:defRPr/>
            </a:pPr>
            <a:r>
              <a:rPr lang="ru-RU" sz="1600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позднее 1 </a:t>
            </a:r>
            <a:r>
              <a:rPr lang="ru-RU" sz="1600" i="1" cap="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ДЕКАбря</a:t>
            </a:r>
            <a:r>
              <a:rPr lang="ru-RU" sz="1600" i="1" cap="all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i="1" cap="all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года, следующего за истекшим налоговым периодом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ransition spd="med">
    <p:diamond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4615970" cy="1238227"/>
          </a:xfrm>
        </p:spPr>
        <p:txBody>
          <a:bodyPr/>
          <a:lstStyle/>
          <a:p>
            <a:pPr algn="ctr">
              <a:defRPr/>
            </a:pPr>
            <a:r>
              <a:rPr lang="ru-RU" sz="28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Земельный</a:t>
            </a:r>
            <a:r>
              <a:rPr lang="ru-RU" sz="2800" b="1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</a:t>
            </a:r>
            <a:endParaRPr lang="ru-RU" sz="28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66" y="2285984"/>
            <a:ext cx="4143404" cy="6093976"/>
          </a:xfrm>
          <a:prstGeom prst="rect">
            <a:avLst/>
          </a:prstGeom>
          <a:noFill/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 wrap="square" lIns="36000" rIns="36000">
            <a:spAutoFit/>
          </a:bodyPr>
          <a:lstStyle/>
          <a:p>
            <a:r>
              <a:rPr lang="ru-RU" sz="12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1200" i="1" dirty="0" smtClean="0">
                <a:solidFill>
                  <a:srgbClr val="3F53EB"/>
                </a:solidFill>
              </a:rPr>
              <a:t> </a:t>
            </a:r>
            <a:r>
              <a:rPr lang="ru-RU" sz="1400" i="1" dirty="0" smtClean="0">
                <a:solidFill>
                  <a:srgbClr val="3F53EB"/>
                </a:solidFill>
              </a:rPr>
              <a:t>Решением Льговского Городского Совета депутатов Курской области</a:t>
            </a:r>
            <a:br>
              <a:rPr lang="ru-RU" sz="1400" i="1" dirty="0" smtClean="0">
                <a:solidFill>
                  <a:srgbClr val="3F53EB"/>
                </a:solidFill>
              </a:rPr>
            </a:br>
            <a:r>
              <a:rPr lang="ru-RU" sz="1400" i="1" dirty="0" smtClean="0">
                <a:solidFill>
                  <a:srgbClr val="3F53EB"/>
                </a:solidFill>
              </a:rPr>
              <a:t>от 11 ноября 2019 г. N 90 "О земельном налоге» установлены налоговые ставки в процентах от налоговой базы в размерах:</a:t>
            </a:r>
            <a:endParaRPr lang="ru-RU" sz="1200" i="1" dirty="0" smtClean="0">
              <a:solidFill>
                <a:srgbClr val="3F53EB"/>
              </a:solidFill>
            </a:endParaRPr>
          </a:p>
          <a:p>
            <a:r>
              <a:rPr lang="ru-RU" sz="1100" dirty="0" smtClean="0">
                <a:solidFill>
                  <a:srgbClr val="3F53EB"/>
                </a:solidFill>
              </a:rPr>
              <a:t>1) 0,3 процента в отношении земельных участков:</a:t>
            </a:r>
          </a:p>
          <a:p>
            <a:r>
              <a:rPr lang="ru-RU" sz="1100" dirty="0" smtClean="0">
                <a:solidFill>
                  <a:srgbClr val="3F53EB"/>
                </a:solidFill>
              </a:rPr>
              <a:t>отнесенных к землям сельскохозяйственного назначения или к землям в составе зон сельскохозяйственного использования в населенных пунктах и используемых для сельскохозяйственного производства;</a:t>
            </a:r>
          </a:p>
          <a:p>
            <a:r>
              <a:rPr lang="ru-RU" sz="1100" dirty="0" smtClean="0">
                <a:solidFill>
                  <a:srgbClr val="3F53EB"/>
                </a:solidFill>
              </a:rPr>
              <a:t>занятых жилищным фондом и объектами инженерной инфраструктуры жилищно-коммунального комплекса (за исключением доли в праве на земельный участок, приходящейся на объект, не относящийся к жилищному фонду и к объектам инженерной инфраструктуры жилищно-коммунального комплекса) или приобретенных (предоставленных) для жилищного строительства (за исключением земельных участков, приобретенных (предоставленных) для индивидуального жилищного строительства, используемых в предпринимательской деятельности);</a:t>
            </a:r>
          </a:p>
          <a:p>
            <a:r>
              <a:rPr lang="ru-RU" sz="1100" dirty="0" smtClean="0">
                <a:solidFill>
                  <a:srgbClr val="3F53EB"/>
                </a:solidFill>
              </a:rPr>
              <a:t>не используемых в предпринимательской деятельности, приобретенных (предоставленных) для ведения личного подсобного хозяйства, садоводства или огородничества, а также земельных участков общего назначения, предусмотренных </a:t>
            </a:r>
            <a:r>
              <a:rPr lang="ru-RU" sz="1100" dirty="0" smtClean="0">
                <a:solidFill>
                  <a:srgbClr val="3F53EB"/>
                </a:solidFill>
                <a:hlinkClick r:id="rId2"/>
              </a:rPr>
              <a:t>Федеральным законом</a:t>
            </a:r>
            <a:r>
              <a:rPr lang="ru-RU" sz="1100" dirty="0" smtClean="0">
                <a:solidFill>
                  <a:srgbClr val="3F53EB"/>
                </a:solidFill>
              </a:rPr>
              <a:t> от 29 июля 2017 года N 217-ФЗ "О ведении гражданами садоводства и огородничества для собственных нужд и о внесении изменений в отдельные законодательные акты Российской Федерации";</a:t>
            </a:r>
          </a:p>
          <a:p>
            <a:r>
              <a:rPr lang="ru-RU" sz="1100" dirty="0" smtClean="0">
                <a:solidFill>
                  <a:srgbClr val="3F53EB"/>
                </a:solidFill>
              </a:rPr>
              <a:t>ограниченных в обороте в соответствии с законодательством Российской Федерации, предоставленных для обеспечения обороны, безопасности и таможенных нужд;</a:t>
            </a:r>
          </a:p>
          <a:p>
            <a:r>
              <a:rPr lang="ru-RU" sz="1100" dirty="0" smtClean="0">
                <a:solidFill>
                  <a:srgbClr val="3F53EB"/>
                </a:solidFill>
              </a:rPr>
              <a:t>2) 1,5 процента в отношении прочих земельных участков.</a:t>
            </a:r>
          </a:p>
          <a:p>
            <a:pPr>
              <a:defRPr/>
            </a:pPr>
            <a:endParaRPr lang="ru-RU" sz="11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67" y="785786"/>
            <a:ext cx="4500594" cy="1571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i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Глава 31 Налогового кодекса Российской </a:t>
            </a:r>
            <a:r>
              <a:rPr lang="ru-RU" sz="12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Федерации устанавливается  Налоговым Кодексом и нормативными правовыми актами представительных органов муниципальных образований, вводится в действие и прекращает действовать в соответствии с настоящим Кодексом и нормативными правовыми актами представительных органов муниципальных образований и обязателен к уплате на территориях этих муниципальных образований.)</a:t>
            </a:r>
            <a:endParaRPr lang="ru-RU" sz="1200" i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767" y="539756"/>
            <a:ext cx="1820030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cap="all" dirty="0">
                <a:solidFill>
                  <a:srgbClr val="3F53EB"/>
                </a:solidFill>
              </a:rPr>
              <a:t>срок уплаты – </a:t>
            </a:r>
          </a:p>
          <a:p>
            <a:pPr>
              <a:defRPr/>
            </a:pPr>
            <a:r>
              <a:rPr lang="ru-RU" sz="1300" cap="all" dirty="0">
                <a:solidFill>
                  <a:srgbClr val="FF0000"/>
                </a:solidFill>
              </a:rPr>
              <a:t>не позднее 1 </a:t>
            </a:r>
            <a:r>
              <a:rPr lang="ru-RU" sz="1300" cap="all" dirty="0" err="1" smtClean="0">
                <a:solidFill>
                  <a:srgbClr val="FF0000"/>
                </a:solidFill>
              </a:rPr>
              <a:t>ДЕКАбря</a:t>
            </a:r>
            <a:r>
              <a:rPr lang="ru-RU" sz="1300" cap="all" dirty="0" smtClean="0">
                <a:solidFill>
                  <a:srgbClr val="FF0000"/>
                </a:solidFill>
              </a:rPr>
              <a:t> </a:t>
            </a:r>
            <a:r>
              <a:rPr lang="ru-RU" sz="1300" cap="all" dirty="0">
                <a:solidFill>
                  <a:srgbClr val="3F53EB"/>
                </a:solidFill>
              </a:rPr>
              <a:t>года, следующего за истекшим налоговым периодом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4643446" y="2285984"/>
            <a:ext cx="1802437" cy="5262979"/>
          </a:xfrm>
          <a:prstGeom prst="rect">
            <a:avLst/>
          </a:prstGeom>
          <a:solidFill>
            <a:srgbClr val="F3F9FA">
              <a:alpha val="30196"/>
            </a:srgbClr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Налоговые льготы </a:t>
            </a:r>
            <a:r>
              <a:rPr lang="ru-RU" sz="12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предоставляются в соответствии со статьей 395 НК РФ, также Решением Льговского Городского Совета депутатов Курской области</a:t>
            </a:r>
            <a:br>
              <a:rPr lang="ru-RU" sz="12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от 11 ноября 2019 г. N 90 "О земельном налоге» освобождены от уплаты земельного налога следующие категории налогоплательщиков:</a:t>
            </a:r>
          </a:p>
          <a:p>
            <a:r>
              <a:rPr lang="ru-RU" sz="12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1) инвалиды Великой Отечественной войны;</a:t>
            </a:r>
          </a:p>
          <a:p>
            <a:r>
              <a:rPr lang="ru-RU" sz="12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2) участники Великой Отечественной войны;</a:t>
            </a:r>
          </a:p>
          <a:p>
            <a:r>
              <a:rPr lang="ru-RU" sz="12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3) одинокие граждане в возрасте 70 лет и старше;</a:t>
            </a:r>
          </a:p>
          <a:p>
            <a:r>
              <a:rPr lang="ru-RU" sz="12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4) многодетные семьи;</a:t>
            </a:r>
          </a:p>
          <a:p>
            <a:r>
              <a:rPr lang="ru-RU" sz="12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5) члены семей категорий </a:t>
            </a:r>
            <a:r>
              <a:rPr lang="ru-RU" sz="1200" dirty="0" smtClean="0">
                <a:solidFill>
                  <a:srgbClr val="002060"/>
                </a:solidFill>
              </a:rPr>
              <a:t>налогоплательщиков, перечисленных в </a:t>
            </a:r>
            <a:r>
              <a:rPr lang="ru-RU" sz="1200" dirty="0" smtClean="0">
                <a:solidFill>
                  <a:srgbClr val="002060"/>
                </a:solidFill>
                <a:hlinkClick r:id="rId2"/>
              </a:rPr>
              <a:t>пунктах 1 - 2 </a:t>
            </a:r>
            <a:r>
              <a:rPr lang="ru-RU" sz="1200" dirty="0" smtClean="0">
                <a:solidFill>
                  <a:srgbClr val="002060"/>
                </a:solidFill>
              </a:rPr>
              <a:t>.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1577" y="0"/>
            <a:ext cx="6231592" cy="152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 на доходы</a:t>
            </a:r>
            <a:br>
              <a:rPr lang="ru-RU" sz="24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физических лиц</a:t>
            </a:r>
            <a:endParaRPr lang="ru-RU" sz="24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511032" y="2381235"/>
            <a:ext cx="5786478" cy="1446550"/>
          </a:xfrm>
          <a:prstGeom prst="rect">
            <a:avLst/>
          </a:prstGeom>
          <a:solidFill>
            <a:srgbClr val="66CCFF">
              <a:alpha val="30196"/>
            </a:srgbClr>
          </a:solidFill>
          <a:ln w="28575">
            <a:solidFill>
              <a:srgbClr val="00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u="sng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Ставка налога – 13%</a:t>
            </a:r>
          </a:p>
          <a:p>
            <a:pPr algn="ctr"/>
            <a:r>
              <a:rPr lang="ru-RU" sz="16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(за исключением случаев, </a:t>
            </a:r>
          </a:p>
          <a:p>
            <a:pPr algn="ctr"/>
            <a:r>
              <a:rPr lang="ru-RU" sz="16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предусмотренных статьей 224 </a:t>
            </a:r>
          </a:p>
          <a:p>
            <a:pPr algn="ctr"/>
            <a:r>
              <a:rPr lang="ru-RU" sz="16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Налогового кодекса </a:t>
            </a:r>
          </a:p>
          <a:p>
            <a:pPr algn="ctr"/>
            <a:r>
              <a:rPr lang="ru-RU" sz="16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r>
              <a:rPr lang="ru-RU" sz="2400" dirty="0">
                <a:solidFill>
                  <a:srgbClr val="3F53EB"/>
                </a:solidFill>
                <a:latin typeface="Bookman Old Style" pitchFamily="18" charset="0"/>
                <a:cs typeface="Courier New" pitchFamily="49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1576" y="1428733"/>
            <a:ext cx="6231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(Глава 23 Налогового кодекса Российской Федерации)</a:t>
            </a:r>
          </a:p>
        </p:txBody>
      </p:sp>
      <p:sp>
        <p:nvSpPr>
          <p:cNvPr id="33797" name="TextBox 8"/>
          <p:cNvSpPr txBox="1">
            <a:spLocks noChangeArrowheads="1"/>
          </p:cNvSpPr>
          <p:nvPr/>
        </p:nvSpPr>
        <p:spPr bwMode="auto">
          <a:xfrm>
            <a:off x="461579" y="4286248"/>
            <a:ext cx="583593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 соответствии со статьями 218-220 главы </a:t>
            </a:r>
            <a:endParaRPr lang="ru-RU" sz="2000" dirty="0" smtClean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20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Налогового кодекса Российской Федерации </a:t>
            </a:r>
            <a:endParaRPr lang="ru-RU" sz="2000" dirty="0" smtClean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20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sz="20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вычеты.</a:t>
            </a:r>
            <a:endParaRPr lang="ru-RU" sz="2000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n w="11430"/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ЮРИДИЧЕСКИЕ ЛИЦА – НАЛОГОПЛАТЕЛЬЩИКИ</a:t>
            </a:r>
            <a:endParaRPr lang="ru-RU" sz="2000" b="1" dirty="0">
              <a:ln w="11430"/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Схема 14"/>
          <p:cNvGraphicFramePr/>
          <p:nvPr/>
        </p:nvGraphicFramePr>
        <p:xfrm>
          <a:off x="344488" y="3068960"/>
          <a:ext cx="6299222" cy="3503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F:\Obmen\Безуглова\Инна\bookkeepin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20" y="6643702"/>
            <a:ext cx="2160240" cy="16625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МЕСТНОГО</a:t>
            </a:r>
            <a:r>
              <a:rPr lang="ru-RU" sz="22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sz="22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на  2024 год и плановый период 2025 -2026 годов</a:t>
            </a:r>
            <a:r>
              <a:rPr lang="ru-RU" sz="24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42900" y="1785917"/>
          <a:ext cx="6300810" cy="6683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3290"/>
                <a:gridCol w="928694"/>
                <a:gridCol w="1000132"/>
                <a:gridCol w="928694"/>
              </a:tblGrid>
              <a:tr h="5591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Наименование доходов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Сумма на 2024 год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Сумма на 2025 год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Сумма на 2026 год рублей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ДОХОДЫ БЮДЖЕТА - ВСЕГО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458 365 503,00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433 681 084,00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438 791 913,00   </a:t>
                      </a:r>
                    </a:p>
                  </a:txBody>
                  <a:tcPr marL="9525" marR="9525" marT="9525" marB="0" anchor="b"/>
                </a:tc>
              </a:tr>
              <a:tr h="2795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НАЛОГОВЫЕ И НЕНАЛОГОВЫЕ ДОХОДЫ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146 037 037,00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174 777 311,00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187 803 723,00   </a:t>
                      </a:r>
                    </a:p>
                  </a:txBody>
                  <a:tcPr marL="9525" marR="9525" marT="9525" marB="0" anchor="b"/>
                </a:tc>
              </a:tr>
              <a:tr h="2795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НАЛОГИ НА ПРИБЫЛЬ, ДОХОДЫ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101 965 295,00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130 481 089,00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143 288 774,00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НАЛОГИ НА ТОВАРЫ (РАБОТЫ, УСЛУГИ), РЕАЛИЗУЕМЫЕ НА ТЕРРИТОРИИ РОССИЙСКОЙ ФЕДЕРАЦИИ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3 744 300,00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3 864 814,00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3 892 384,00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НАЛОГИ НА СОВОКУПНЫЙ ДОХОД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10 269 502,00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10 453 486,00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10 644 626,00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НАЛОГИ НА ИМУЩЕСТВО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20 097 739,00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20 097 739,00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20 097 739,00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ГОСУДАРСТВЕННАЯ ПОШЛИНА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3 445 632,00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3 445 632,00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3 445 632,00   </a:t>
                      </a:r>
                    </a:p>
                  </a:txBody>
                  <a:tcPr marL="9525" marR="9525" marT="9525" marB="0" anchor="b"/>
                </a:tc>
              </a:tr>
              <a:tr h="41191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5 482 662,00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5 482 644,00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5 482 661,00   </a:t>
                      </a:r>
                    </a:p>
                  </a:txBody>
                  <a:tcPr marL="9525" marR="9525" marT="9525" marB="0" anchor="b"/>
                </a:tc>
              </a:tr>
              <a:tr h="36283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ПЛАТЕЖИ ПРИ ПОЛЬЗОВАНИИ ПРИРОДНЫМИ РЕСУРСАМИ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63 264,00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63 264,00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63 264,00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8 994,00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8 994,00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8 994,00   </a:t>
                      </a:r>
                    </a:p>
                  </a:txBody>
                  <a:tcPr marL="9525" marR="9525" marT="9525" marB="0" anchor="b"/>
                </a:tc>
              </a:tr>
              <a:tr h="27958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400 000,00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400 000,00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400 000,00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ШТРАФЫ, САНКЦИИ, ВОЗМЕЩЕНИЕ УЩЕРБА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479 649,00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479 649,00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479 649,00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ПРОЧИЕ НЕНАЛОГОВЫЕ ДОХОДЫ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80 000,00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         -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        -  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БЕЗВОЗМЕЗДНЫЕ ПОСТУПЛЕНИЯ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312 328 466,00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258 903 773,00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250 988 190,00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БЕЗВОЗМЕЗДНЫЕ ПОСТУПЛЕНИЯ ОТ ДРУГИХ БЮДЖЕТОВ БЮДЖЕТНОЙ СИСТЕМЫ РОССИЙСКОЙ ФЕДЕРАЦИИ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312 328 466,00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258 903 773,00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250 988 190,00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Дотации бюджетам бюджетной системы Российской Федерации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22 103 118,00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945 487,00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974 084,00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Субсидии бюджетам бюджетной системы Российской Федерации (межбюджетные субсидии)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26 609 191,00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9 347 978,00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9 102 721,00   </a:t>
                      </a:r>
                    </a:p>
                  </a:txBody>
                  <a:tcPr marL="9525" marR="9525" marT="9525" marB="0" anchor="b"/>
                </a:tc>
              </a:tr>
              <a:tr h="2777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Субвенции бюджетам бюджетной системы Российской Федерации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263 616 157,00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248 610 308,00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240 911 385,00   </a:t>
                      </a:r>
                    </a:p>
                  </a:txBody>
                  <a:tcPr marL="9525" marR="9525" marT="9525" marB="0" anchor="b"/>
                </a:tc>
              </a:tr>
              <a:tr h="41191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      -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         -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        -     </a:t>
                      </a:r>
                    </a:p>
                  </a:txBody>
                  <a:tcPr marL="9525" marR="9525" marT="9525" marB="0" anchor="b"/>
                </a:tc>
              </a:tr>
              <a:tr h="279583">
                <a:tc>
                  <a:txBody>
                    <a:bodyPr/>
                    <a:lstStyle/>
                    <a:p>
                      <a:pPr algn="ctr" fontAlgn="b"/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400" dirty="0" smtClean="0">
                <a:solidFill>
                  <a:srgbClr val="3F53EB"/>
                </a:solidFill>
              </a:rPr>
              <a:t/>
            </a:r>
            <a:br>
              <a:rPr lang="ru-RU" sz="2400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42900" y="2133600"/>
          <a:ext cx="6086496" cy="5795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 smtClean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42900" y="2133600"/>
          <a:ext cx="6172200" cy="603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00B0F0"/>
                </a:solidFill>
              </a:rPr>
              <a:t/>
            </a:r>
            <a:br>
              <a:rPr lang="ru-RU" sz="2400" i="1" dirty="0" smtClean="0">
                <a:solidFill>
                  <a:srgbClr val="00B0F0"/>
                </a:solidFill>
              </a:rPr>
            </a:b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80" y="4786314"/>
            <a:ext cx="5715040" cy="3286148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Льгов — муниципальное образование в составе Курской области. Орган законодательной власти — Льговский Городской Совет депутатов, исполнительной — Администрация города Льгова. </a:t>
            </a:r>
            <a:r>
              <a:rPr lang="ru-RU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Издаются</a:t>
            </a:r>
            <a:r>
              <a:rPr lang="ru-RU" sz="18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две газеты: «Курьер» и «</a:t>
            </a:r>
            <a:r>
              <a:rPr lang="ru-RU" sz="1800" b="1" i="1" dirty="0" err="1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Льговские</a:t>
            </a:r>
            <a:r>
              <a:rPr lang="ru-RU" sz="18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новости». Город расположен на берегах реки Сейм (приток Десны), в 80 км от Курска. Территория муниципального образования составляет 37,47 км2. Население города (на 01.01.2023 год) – 17041 человек. </a:t>
            </a:r>
            <a:r>
              <a:rPr lang="ru-RU" sz="1800" b="1" i="1" baseline="30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baseline="30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B0F0"/>
                </a:solidFill>
              </a:rPr>
              <a:t> </a:t>
            </a:r>
            <a:endParaRPr lang="ru-RU" sz="1400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pic>
        <p:nvPicPr>
          <p:cNvPr id="5" name="Рисунок 8" descr="map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8" y="1071538"/>
            <a:ext cx="4643469" cy="35020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66" y="2000232"/>
          <a:ext cx="6086496" cy="615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928662"/>
            <a:ext cx="4214842" cy="928694"/>
          </a:xfrm>
        </p:spPr>
        <p:txBody>
          <a:bodyPr>
            <a:normAutofit/>
          </a:bodyPr>
          <a:lstStyle/>
          <a:p>
            <a:pPr defTabSz="936382">
              <a:defRPr/>
            </a:pPr>
            <a:r>
              <a:rPr lang="ru-RU" sz="24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endParaRPr lang="ru-RU" sz="24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66" y="2000232"/>
          <a:ext cx="6086496" cy="615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31</a:t>
            </a:fld>
            <a:endParaRPr lang="ru-RU"/>
          </a:p>
        </p:txBody>
      </p:sp>
      <p:grpSp>
        <p:nvGrpSpPr>
          <p:cNvPr id="6" name="Group 56"/>
          <p:cNvGrpSpPr>
            <a:grpSpLocks/>
          </p:cNvGrpSpPr>
          <p:nvPr/>
        </p:nvGrpSpPr>
        <p:grpSpPr bwMode="auto">
          <a:xfrm>
            <a:off x="143002" y="2500298"/>
            <a:ext cx="6714998" cy="4286570"/>
            <a:chOff x="-143" y="1434"/>
            <a:chExt cx="6019" cy="1558"/>
          </a:xfrm>
          <a:solidFill>
            <a:srgbClr val="0070C0"/>
          </a:solidFill>
        </p:grpSpPr>
        <p:sp>
          <p:nvSpPr>
            <p:cNvPr id="8" name="Line 19"/>
            <p:cNvSpPr>
              <a:spLocks noChangeShapeType="1"/>
            </p:cNvSpPr>
            <p:nvPr/>
          </p:nvSpPr>
          <p:spPr bwMode="auto">
            <a:xfrm>
              <a:off x="340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9" name="Line 20"/>
            <p:cNvSpPr>
              <a:spLocks noChangeShapeType="1"/>
            </p:cNvSpPr>
            <p:nvPr/>
          </p:nvSpPr>
          <p:spPr bwMode="auto">
            <a:xfrm>
              <a:off x="703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1111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1" name="Line 22"/>
            <p:cNvSpPr>
              <a:spLocks noChangeShapeType="1"/>
            </p:cNvSpPr>
            <p:nvPr/>
          </p:nvSpPr>
          <p:spPr bwMode="auto">
            <a:xfrm>
              <a:off x="1519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2" name="Line 23"/>
            <p:cNvSpPr>
              <a:spLocks noChangeShapeType="1"/>
            </p:cNvSpPr>
            <p:nvPr/>
          </p:nvSpPr>
          <p:spPr bwMode="auto">
            <a:xfrm>
              <a:off x="1882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" name="Line 24"/>
            <p:cNvSpPr>
              <a:spLocks noChangeShapeType="1"/>
            </p:cNvSpPr>
            <p:nvPr/>
          </p:nvSpPr>
          <p:spPr bwMode="auto">
            <a:xfrm>
              <a:off x="2290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" name="Line 25"/>
            <p:cNvSpPr>
              <a:spLocks noChangeShapeType="1"/>
            </p:cNvSpPr>
            <p:nvPr/>
          </p:nvSpPr>
          <p:spPr bwMode="auto">
            <a:xfrm>
              <a:off x="2653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5" name="Line 26"/>
            <p:cNvSpPr>
              <a:spLocks noChangeShapeType="1"/>
            </p:cNvSpPr>
            <p:nvPr/>
          </p:nvSpPr>
          <p:spPr bwMode="auto">
            <a:xfrm>
              <a:off x="3061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" name="Line 27"/>
            <p:cNvSpPr>
              <a:spLocks noChangeShapeType="1"/>
            </p:cNvSpPr>
            <p:nvPr/>
          </p:nvSpPr>
          <p:spPr bwMode="auto">
            <a:xfrm>
              <a:off x="3470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auto">
            <a:xfrm>
              <a:off x="3833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auto">
            <a:xfrm>
              <a:off x="4241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auto">
            <a:xfrm>
              <a:off x="4649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" name="Line 31"/>
            <p:cNvSpPr>
              <a:spLocks noChangeShapeType="1"/>
            </p:cNvSpPr>
            <p:nvPr/>
          </p:nvSpPr>
          <p:spPr bwMode="auto">
            <a:xfrm>
              <a:off x="5012" y="1888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113" y="1525"/>
              <a:ext cx="499" cy="35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Общегосу-дарственные</a:t>
              </a:r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вопросы</a:t>
              </a:r>
            </a:p>
          </p:txBody>
        </p:sp>
        <p:sp>
          <p:nvSpPr>
            <p:cNvPr id="22" name="Rectangle 33"/>
            <p:cNvSpPr>
              <a:spLocks noChangeArrowheads="1"/>
            </p:cNvSpPr>
            <p:nvPr/>
          </p:nvSpPr>
          <p:spPr bwMode="auto">
            <a:xfrm>
              <a:off x="305" y="2478"/>
              <a:ext cx="744" cy="185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Национальная оборона</a:t>
              </a:r>
            </a:p>
          </p:txBody>
        </p:sp>
        <p:sp>
          <p:nvSpPr>
            <p:cNvPr id="23" name="Rectangle 34"/>
            <p:cNvSpPr>
              <a:spLocks noChangeArrowheads="1"/>
            </p:cNvSpPr>
            <p:nvPr/>
          </p:nvSpPr>
          <p:spPr bwMode="auto">
            <a:xfrm>
              <a:off x="793" y="1434"/>
              <a:ext cx="681" cy="44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Национальная безопасность и </a:t>
              </a:r>
              <a:r>
                <a:rPr lang="ru-RU" sz="1000" i="1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правоохранитель-ная</a:t>
              </a:r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деятельность</a:t>
              </a:r>
            </a:p>
          </p:txBody>
        </p:sp>
        <p:sp>
          <p:nvSpPr>
            <p:cNvPr id="24" name="Rectangle 35"/>
            <p:cNvSpPr>
              <a:spLocks noChangeArrowheads="1"/>
            </p:cNvSpPr>
            <p:nvPr/>
          </p:nvSpPr>
          <p:spPr bwMode="auto">
            <a:xfrm>
              <a:off x="1178" y="2478"/>
              <a:ext cx="728" cy="185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Национальная экономика</a:t>
              </a:r>
            </a:p>
          </p:txBody>
        </p:sp>
        <p:sp>
          <p:nvSpPr>
            <p:cNvPr id="25" name="Rectangle 36"/>
            <p:cNvSpPr>
              <a:spLocks noChangeArrowheads="1"/>
            </p:cNvSpPr>
            <p:nvPr/>
          </p:nvSpPr>
          <p:spPr bwMode="auto">
            <a:xfrm>
              <a:off x="1586" y="1538"/>
              <a:ext cx="680" cy="35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Жилищно-коммунальное хозяйство</a:t>
              </a:r>
            </a:p>
          </p:txBody>
        </p:sp>
        <p:sp>
          <p:nvSpPr>
            <p:cNvPr id="26" name="Rectangle 37"/>
            <p:cNvSpPr>
              <a:spLocks noChangeArrowheads="1"/>
            </p:cNvSpPr>
            <p:nvPr/>
          </p:nvSpPr>
          <p:spPr bwMode="auto">
            <a:xfrm>
              <a:off x="1970" y="2478"/>
              <a:ext cx="705" cy="254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Охрана окружающей среды</a:t>
              </a:r>
            </a:p>
          </p:txBody>
        </p:sp>
        <p:sp>
          <p:nvSpPr>
            <p:cNvPr id="27" name="Rectangle 38"/>
            <p:cNvSpPr>
              <a:spLocks noChangeArrowheads="1"/>
            </p:cNvSpPr>
            <p:nvPr/>
          </p:nvSpPr>
          <p:spPr bwMode="auto">
            <a:xfrm>
              <a:off x="2418" y="1706"/>
              <a:ext cx="640" cy="169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Образование</a:t>
              </a:r>
            </a:p>
          </p:txBody>
        </p:sp>
        <p:sp>
          <p:nvSpPr>
            <p:cNvPr id="28" name="Rectangle 39"/>
            <p:cNvSpPr>
              <a:spLocks noChangeArrowheads="1"/>
            </p:cNvSpPr>
            <p:nvPr/>
          </p:nvSpPr>
          <p:spPr bwMode="auto">
            <a:xfrm>
              <a:off x="2789" y="2478"/>
              <a:ext cx="695" cy="216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Культура, кинематография</a:t>
              </a:r>
            </a:p>
          </p:txBody>
        </p:sp>
        <p:sp>
          <p:nvSpPr>
            <p:cNvPr id="29" name="Rectangle 40"/>
            <p:cNvSpPr>
              <a:spLocks noChangeArrowheads="1"/>
            </p:cNvSpPr>
            <p:nvPr/>
          </p:nvSpPr>
          <p:spPr bwMode="auto">
            <a:xfrm>
              <a:off x="3187" y="1706"/>
              <a:ext cx="575" cy="169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Здравоохранение</a:t>
              </a:r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>
              <a:off x="3606" y="2478"/>
              <a:ext cx="567" cy="216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Социальная политика</a:t>
              </a:r>
            </a:p>
          </p:txBody>
        </p:sp>
        <p:sp>
          <p:nvSpPr>
            <p:cNvPr id="31" name="Rectangle 42"/>
            <p:cNvSpPr>
              <a:spLocks noChangeArrowheads="1"/>
            </p:cNvSpPr>
            <p:nvPr/>
          </p:nvSpPr>
          <p:spPr bwMode="auto">
            <a:xfrm>
              <a:off x="3923" y="1616"/>
              <a:ext cx="632" cy="268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Физическая культура и спорт</a:t>
              </a:r>
            </a:p>
          </p:txBody>
        </p:sp>
        <p:sp>
          <p:nvSpPr>
            <p:cNvPr id="32" name="Rectangle 43"/>
            <p:cNvSpPr>
              <a:spLocks noChangeArrowheads="1"/>
            </p:cNvSpPr>
            <p:nvPr/>
          </p:nvSpPr>
          <p:spPr bwMode="auto">
            <a:xfrm>
              <a:off x="4275" y="2478"/>
              <a:ext cx="512" cy="33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Средства </a:t>
              </a:r>
            </a:p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массовой информации</a:t>
              </a:r>
            </a:p>
          </p:txBody>
        </p:sp>
        <p:sp>
          <p:nvSpPr>
            <p:cNvPr id="33" name="Rectangle 44"/>
            <p:cNvSpPr>
              <a:spLocks noChangeArrowheads="1"/>
            </p:cNvSpPr>
            <p:nvPr/>
          </p:nvSpPr>
          <p:spPr bwMode="auto">
            <a:xfrm>
              <a:off x="4787" y="1486"/>
              <a:ext cx="720" cy="404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Обслуживание государственного и муниципального долга</a:t>
              </a:r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>
              <a:off x="5420" y="2387"/>
              <a:ext cx="0" cy="72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5" name="Rectangle 47"/>
            <p:cNvSpPr>
              <a:spLocks noChangeArrowheads="1"/>
            </p:cNvSpPr>
            <p:nvPr/>
          </p:nvSpPr>
          <p:spPr bwMode="auto">
            <a:xfrm>
              <a:off x="4916" y="2478"/>
              <a:ext cx="960" cy="514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2624" tIns="42624" rIns="42624" bIns="42624"/>
            <a:lstStyle/>
            <a:p>
              <a:pPr defTabSz="935038"/>
              <a:r>
                <a:rPr lang="ru-RU" sz="1000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Межбюджетные трансферты общего характера бюджетам бюджетной системы Российской Федерации</a:t>
              </a:r>
            </a:p>
          </p:txBody>
        </p:sp>
        <p:pic>
          <p:nvPicPr>
            <p:cNvPr id="36" name="Picture 5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43" y="1979"/>
              <a:ext cx="5827" cy="399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4943488" cy="1524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Расходы бюджета по разделам, подразделам</a:t>
            </a:r>
            <a:endParaRPr lang="ru-RU" sz="2400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42900" y="1857364"/>
          <a:ext cx="6172201" cy="533414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014662"/>
                <a:gridCol w="428628"/>
                <a:gridCol w="357190"/>
                <a:gridCol w="785818"/>
                <a:gridCol w="785818"/>
                <a:gridCol w="800085"/>
              </a:tblGrid>
              <a:tr h="3458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err="1">
                          <a:solidFill>
                            <a:srgbClr val="3F53EB"/>
                          </a:solidFill>
                          <a:latin typeface="Times New Roman"/>
                        </a:rPr>
                        <a:t>Рз</a:t>
                      </a:r>
                      <a:endParaRPr lang="ru-RU" sz="8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ПР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Сумма на 2024 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Сумма на 2025 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Сумма на 2026 год</a:t>
                      </a:r>
                    </a:p>
                  </a:txBody>
                  <a:tcPr marL="9525" marR="9525" marT="9525" marB="0" anchor="b"/>
                </a:tc>
              </a:tr>
              <a:tr h="18066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ВСЕГО: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471 365 503,00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433 681 084,00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438 791 913,00   </a:t>
                      </a:r>
                    </a:p>
                  </a:txBody>
                  <a:tcPr marL="9525" marR="9525" marT="9525" marB="0" anchor="b"/>
                </a:tc>
              </a:tr>
              <a:tr h="2593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4 393 000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9 438 000,00   </a:t>
                      </a:r>
                    </a:p>
                  </a:txBody>
                  <a:tcPr marL="9525" marR="9525" marT="9525" marB="0" anchor="b"/>
                </a:tc>
              </a:tr>
              <a:tr h="34581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24 485 010,50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24 080 398,50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25 431 730,50   </a:t>
                      </a:r>
                    </a:p>
                  </a:txBody>
                  <a:tcPr marL="9525" marR="9525" marT="9525" marB="0" anchor="b"/>
                </a:tc>
              </a:tr>
              <a:tr h="48221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1 622 551,41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1 622 551,41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1 622 551,41   </a:t>
                      </a:r>
                    </a:p>
                  </a:txBody>
                  <a:tcPr marL="9525" marR="9525" marT="9525" marB="0" anchor="b"/>
                </a:tc>
              </a:tr>
              <a:tr h="48221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667 134,68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667 134,68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667 134,68   </a:t>
                      </a:r>
                    </a:p>
                  </a:txBody>
                  <a:tcPr marL="9525" marR="9525" marT="9525" marB="0" anchor="b"/>
                </a:tc>
              </a:tr>
              <a:tr h="34581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14 411 065,36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14 411 065,36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14 411 065,36   </a:t>
                      </a:r>
                    </a:p>
                  </a:txBody>
                  <a:tcPr marL="9525" marR="9525" marT="9525" marB="0" anchor="b"/>
                </a:tc>
              </a:tr>
              <a:tr h="19484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Судебная система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4 612,00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-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  -     </a:t>
                      </a:r>
                    </a:p>
                  </a:txBody>
                  <a:tcPr marL="9525" marR="9525" marT="9525" marB="0" anchor="b"/>
                </a:tc>
              </a:tr>
              <a:tr h="22080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4 360 988,81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4 360 988,81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4 360 988,81   </a:t>
                      </a:r>
                    </a:p>
                  </a:txBody>
                  <a:tcPr marL="9525" marR="9525" marT="9525" marB="0" anchor="b"/>
                </a:tc>
              </a:tr>
              <a:tr h="34581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Обеспечение проведения выборов и референдумов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400 000,00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-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  -     </a:t>
                      </a:r>
                    </a:p>
                  </a:txBody>
                  <a:tcPr marL="9525" marR="9525" marT="9525" marB="0" anchor="b"/>
                </a:tc>
              </a:tr>
              <a:tr h="34581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Резервные фонды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100 000,00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100 000,00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100 000,00   </a:t>
                      </a:r>
                    </a:p>
                  </a:txBody>
                  <a:tcPr marL="9525" marR="9525" marT="9525" marB="0" anchor="b"/>
                </a:tc>
              </a:tr>
              <a:tr h="2370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2 918 658,24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2 918 658,24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4 269 990,24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НАЦИОНАЛЬНАЯ БЕЗОПАСТНОСТЬ И ПРАВООХРАНИТЕЛЬНАЯ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9 546 842,27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8 896 842,27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10 046 842,27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Защита населения и территории от чрезвычайных ситуаций природного и техногенного характера, пожарная безопасность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9 546 842,27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8 896 842,27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10 046 842,27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5 734 700,00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4 370 087,00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4 257 084,00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Общеэкономические вопросы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364 700,00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364 700,00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364 700,00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5 370 000,00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3 864 814,00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3 892 384,00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-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140 573,00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  -    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32</a:t>
            </a:fld>
            <a:endParaRPr lang="ru-RU"/>
          </a:p>
        </p:txBody>
      </p:sp>
      <p:pic>
        <p:nvPicPr>
          <p:cNvPr id="5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4943488" cy="1524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Расходы бюджета по разделам, подразделам</a:t>
            </a:r>
            <a:endParaRPr lang="ru-RU" sz="2400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42900" y="1857364"/>
          <a:ext cx="6172201" cy="58854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43224"/>
                <a:gridCol w="571504"/>
                <a:gridCol w="357190"/>
                <a:gridCol w="714380"/>
                <a:gridCol w="785818"/>
                <a:gridCol w="800085"/>
              </a:tblGrid>
              <a:tr h="34581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7 368 000,00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6 313 000,00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8 075 000,00   </a:t>
                      </a:r>
                    </a:p>
                  </a:txBody>
                  <a:tcPr marL="9525" marR="9525" marT="9525" marB="0" anchor="b"/>
                </a:tc>
              </a:tr>
              <a:tr h="18066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150 000,00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150 000,00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150 000,00   </a:t>
                      </a:r>
                    </a:p>
                  </a:txBody>
                  <a:tcPr marL="9525" marR="9525" marT="9525" marB="0" anchor="b"/>
                </a:tc>
              </a:tr>
              <a:tr h="2593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834 000,00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834 000,00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1 096 000,00   </a:t>
                      </a:r>
                    </a:p>
                  </a:txBody>
                  <a:tcPr marL="9525" marR="9525" marT="9525" marB="0" anchor="b"/>
                </a:tc>
              </a:tr>
              <a:tr h="34581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6 384 000,00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5 329 000,00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6 829 000,00   </a:t>
                      </a:r>
                    </a:p>
                  </a:txBody>
                  <a:tcPr marL="9525" marR="9525" marT="9525" marB="0" anchor="b"/>
                </a:tc>
              </a:tr>
              <a:tr h="29586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377 798 514,32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347 840 311,32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343 755 811,32   </a:t>
                      </a:r>
                    </a:p>
                  </a:txBody>
                  <a:tcPr marL="9525" marR="9525" marT="9525" marB="0" anchor="b"/>
                </a:tc>
              </a:tr>
              <a:tr h="285752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Дошкольное образование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101 508 195,65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96 594 467,00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97 094 816,00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Общее образование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207 066 647,13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183 062 709,13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177 927 860,13   </a:t>
                      </a:r>
                    </a:p>
                  </a:txBody>
                  <a:tcPr marL="9525" marR="9525" marT="9525" marB="0" anchor="b"/>
                </a:tc>
              </a:tr>
              <a:tr h="19484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Дополнительное образование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54 250 066,91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53 939 889,56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54 339 889,56   </a:t>
                      </a:r>
                    </a:p>
                  </a:txBody>
                  <a:tcPr marL="9525" marR="9525" marT="9525" marB="0" anchor="b"/>
                </a:tc>
              </a:tr>
              <a:tr h="22080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Молодежная политика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2 610 520,00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2 080 161,00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2 030 161,00   </a:t>
                      </a:r>
                    </a:p>
                  </a:txBody>
                  <a:tcPr marL="9525" marR="9525" marT="9525" marB="0" anchor="b"/>
                </a:tc>
              </a:tr>
              <a:tr h="24003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12 363 084,63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12 163 084,63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12 363 084,63   </a:t>
                      </a:r>
                    </a:p>
                  </a:txBody>
                  <a:tcPr marL="9525" marR="9525" marT="9525" marB="0" anchor="b"/>
                </a:tc>
              </a:tr>
              <a:tr h="2009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7 653 726,06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7 596 726,06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7 596 726,06   </a:t>
                      </a:r>
                    </a:p>
                  </a:txBody>
                  <a:tcPr marL="9525" marR="9525" marT="9525" marB="0" anchor="b"/>
                </a:tc>
              </a:tr>
              <a:tr h="2370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Культура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7 653 726,06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7 596 726,06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7 596 726,06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556 201,00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556 201,00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556 201,00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Санитарно-эпидемиологическое благополучие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556 201,00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556 201,00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556 201,00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36 811 901,00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28 293 910,00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28 293 910,00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Пенсионное обеспечение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361 000,00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361 000,00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361 000,00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Социальное обеспечение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9 446 818,00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9 446 818,00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9 446 818,00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Охрана семьи и детства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24 661 183,00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16 143 192,00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16 143 192,00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Другие вопросы в области социальной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2 342 900,00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2 342 900,00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2 342 900,00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70 000,00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-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  -  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Массовый спорт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70 000,00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-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             -  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1 315 607,85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1 315 607,85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1 315 607,85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1 315 607,85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1 315 607,85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1 315 607,85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25 000,00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25 000,00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25 000,00   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Обслуживание государственного внутреннего и муниципального долга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25 000,00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3F53EB"/>
                          </a:solidFill>
                          <a:latin typeface="Times New Roman"/>
                        </a:rPr>
                        <a:t>           25 000,00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            25 000,00  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33</a:t>
            </a:fld>
            <a:endParaRPr lang="ru-RU"/>
          </a:p>
        </p:txBody>
      </p:sp>
      <p:pic>
        <p:nvPicPr>
          <p:cNvPr id="5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8" y="1357290"/>
            <a:ext cx="5872182" cy="68109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</a:t>
            </a:r>
            <a:endParaRPr lang="ru-RU" sz="2000" b="1" dirty="0">
              <a:ln w="11430"/>
              <a:solidFill>
                <a:srgbClr val="3F53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04" y="2285984"/>
            <a:ext cx="58579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113" algn="just">
              <a:spcBef>
                <a:spcPts val="2400"/>
              </a:spcBef>
            </a:pPr>
            <a:r>
              <a:rPr lang="ru-RU" sz="1600" b="1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	Муниципальной программой является 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ресурсам, и инструментов муниципальной политики, обеспечивающих в рамках реализации ключевых муниципальных функций достижения приоритетов и целей муниципальной политики в сфере социально-экономического развития города Льгова Курской области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34</a:t>
            </a:fld>
            <a:endParaRPr lang="ru-RU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22" y="5286380"/>
            <a:ext cx="4572032" cy="23059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42900" y="1571611"/>
          <a:ext cx="6300811" cy="7400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4"/>
                <a:gridCol w="857256"/>
                <a:gridCol w="857256"/>
                <a:gridCol w="928695"/>
              </a:tblGrid>
              <a:tr h="3957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 на 2024 год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 на 2025 год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 на 2026  год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518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ВСЕГО: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471 365 503,00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433 681 084,00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438 791 913,00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Условно утвержденные расходы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4 393 000,00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9 438 000,00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"Развитие культуры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7 653 726,06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7 596 726,06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7 596 726,06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"Искусство"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7 653 726,06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7 596 726,06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7 596 726,06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2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"Предоставление субсидий на возмещение нормативных затрат связанных с оказанием в соответствии с муниципальным заданием муниципальной услуги МБУ "КДК г. Льгова""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7 596 726,06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7 596 726,06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7 596 726,06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 "Социальная поддержка граждан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32 136 179,00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25 971 744,00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25 971 744,00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"Управление муниципальной программой и обеспечение условий реализации"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2 008 200,00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2 008 200,00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2 008 200,00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960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"Содержание работников муниципального образования "Город Льгов", осуществляющих переданные государственные полномочия в сфере социальной защиты населения в соответствии с законодательством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2 008 200,00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2 008 200,00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2 008 200,00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"Развитие мер социальной поддержки отдельных категорий граждан"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9 807 818,00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9 807 818,00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9 807 818,00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97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"Оказание мер социальной поддержки реабилитированным лицам"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104 576,00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104 576,00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104 576,00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"Обеспечение мер социальной поддержки отдельным категориям граждан по обеспечению продовольственными товарами"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371 240,00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371 240,00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371 240,00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97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"Оказанием мер социальной поддержки ветеранам труда"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8 755 002,00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8 755 002,00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8 755 002,00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"Оказанием мер социальной поддержки труженикам тыла"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216 000,00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216 000,00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216 000,00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"Выплата доплат к пенсиям за выслугу лет муниципальным служащим муниципального образования "Город Льгов""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361 000,00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361 000,00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361 000,00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"Улучшение демографической ситуации, совершенствование социальной поддержки семьи и детей"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20 320 161,00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14 155 726,00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14 155 726,00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2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"Содержание работников муниципального образования "Город Льгов" осуществляющих переданные государственные полномочия в сфере опеки и попечительства"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1 004 100,00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1 004 100,00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1 004 100,00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2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"Организация осуществления выплат и пособий детям-сиротам и детям, оставшимся без попечения родителей, а также вознаграждение причитающееся приемному родителю"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6 987 192,00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6 987 192,00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6 987 192,00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80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"Обеспечение жилыми помещениями детей - сирот и детей, оставшихся без попечения родителей, лиц из их числа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12 328 869,00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6 164 434,00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6 164 434,00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"Развитие образования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379 272 150,32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348 216 716,32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344 182 216,32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57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"Управление муниципальной программой и обеспечение условий реализации"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12 363 084,63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12 163 084,63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12 363 084,63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238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"Руководство и управление в сфере установленных функций органов местного самоуправления"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12 363 084,63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12 163 084,63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12 363 084,63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"Развитие дошкольного и общего образования детей"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307 294 192,78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282 113 742,13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277 479 242,13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604" y="428597"/>
          <a:ext cx="4929222" cy="971666"/>
        </p:xfrm>
        <a:graphic>
          <a:graphicData uri="http://schemas.openxmlformats.org/drawingml/2006/table">
            <a:tbl>
              <a:tblPr/>
              <a:tblGrid>
                <a:gridCol w="4929222"/>
              </a:tblGrid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Расходы бюджета по</a:t>
                      </a:r>
                      <a:endParaRPr lang="ru-RU" sz="14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муниципальным 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программам города Льгова Курской области</a:t>
                      </a: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58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и </a:t>
                      </a:r>
                      <a:r>
                        <a:rPr lang="ru-RU" sz="1400" b="1" i="0" u="none" strike="noStrike" dirty="0" err="1">
                          <a:solidFill>
                            <a:srgbClr val="3F53EB"/>
                          </a:solidFill>
                          <a:latin typeface="Times New Roman"/>
                        </a:rPr>
                        <a:t>непрограммным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направлениям </a:t>
                      </a:r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деятельности</a:t>
                      </a:r>
                      <a:endParaRPr lang="ru-RU" sz="14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42900" y="1571611"/>
          <a:ext cx="6300811" cy="6779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4"/>
                <a:gridCol w="857256"/>
                <a:gridCol w="857256"/>
                <a:gridCol w="928695"/>
              </a:tblGrid>
              <a:tr h="3957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"Реализация дошкольных образовательных программ"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101 508 195,65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96 594 467,00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97 094 816,00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518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"Реализация основных общеобразовательных программ"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164 443 557,13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160 857 902,13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153 958 979,13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"Социальная поддержка обучающихся в организациях общего образования"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13 274 042,00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11 843 724,00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13 516 055,00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"Предоставление выплаты по компенсации части родительской платы"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4 084 156,00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2 456 566,00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2 456 566,00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"Развитие кадрового потенциала системы общего образования детей"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8 436 960,00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8 436 960,00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8 436 960,00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034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 Проект Народный бюджет"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5 344 000,00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Региональный проект "Цифровая образовательная среда"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8 534 399,00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Региональный проект "Патриотическое воспитание граждан Российской Федерации"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1 668 883,00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1 924 123,00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2 015 866,00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272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"Развитие дополнительного образования и системы воспитания детей"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59 614 872,91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53 939 889,56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54 339 889,56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"Реализация образовательных программ дополнительного образования и мероприятия по их развитию"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38 477 066,91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38 166 889,56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38 566 889,56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97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"Обеспечение функционирования системы персонифицированного финансирования дополнительного образования детей"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15 773 000,00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15 773 000,00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15 773 000,00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374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Региональный проект "Современная школа"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5 364 806,00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97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"Обеспечение доступным и комфортным жильем, коммунальными услугами граждан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8 093 966,00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6 988 573,00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8 610 000,00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057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"Создание  условий для обеспечения доступным и комфортным жильем граждан"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1 260 966,00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675 573,00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535 000,00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"Обеспечение жильем молодых семей"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1 260 966,00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535 000,00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535 000,00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55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"Разработка документов территориального планирования и градостроительного  зонирования, разработка проектов планировки территорий МО "Город Льгов""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140 573,00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370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"Обеспечение качественными услугами ЖКХ населения"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6 833 000,00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6 313 000,00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8 075 000,00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"Озеленение и благоустройство"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5 849 000,00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5 329 000,00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6 829 000,00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"Капитальный ремонт многоквартирных домов города Льгова"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150 000,00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150 000,00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150 000,00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47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"Содействие развитию коммунального хозяйства"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834 000,00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834 000,00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1 096 000,00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57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"Повышение эффективности работы с молодежью, организация отдыха и оздоровления детей, молодежи, развитие физической культуры и спорта в городе Льгове Курской области"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2 680 520,00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2 080 161,00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2 030 161,00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238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"Повышение эффективности реализации молодежной политики"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50 000,00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50 000,00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"Мероприятия по созданию условий для поддержки талантливой молодежи, вовлечения молодежи в активную общественную деятельность. Гражданско-патриотическое воспитание и допризывная подготовка, поддержки молодых семей."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50 000,00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50 000,00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604" y="428597"/>
          <a:ext cx="4929222" cy="971666"/>
        </p:xfrm>
        <a:graphic>
          <a:graphicData uri="http://schemas.openxmlformats.org/drawingml/2006/table">
            <a:tbl>
              <a:tblPr/>
              <a:tblGrid>
                <a:gridCol w="4929222"/>
              </a:tblGrid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Расходы бюджета по</a:t>
                      </a:r>
                      <a:endParaRPr lang="ru-RU" sz="14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муниципальным 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программам города Льгова Курской области</a:t>
                      </a: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58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и </a:t>
                      </a:r>
                      <a:r>
                        <a:rPr lang="ru-RU" sz="1400" b="1" i="0" u="none" strike="noStrike" dirty="0" err="1">
                          <a:solidFill>
                            <a:srgbClr val="3F53EB"/>
                          </a:solidFill>
                          <a:latin typeface="Times New Roman"/>
                        </a:rPr>
                        <a:t>непрограммным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направлениям </a:t>
                      </a:r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деятельности</a:t>
                      </a:r>
                      <a:endParaRPr lang="ru-RU" sz="14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42900" y="1571611"/>
          <a:ext cx="6300811" cy="7326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4"/>
                <a:gridCol w="857256"/>
                <a:gridCol w="857256"/>
                <a:gridCol w="928695"/>
              </a:tblGrid>
              <a:tr h="3957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"Реализация муниципальной политики в сфере физической культуры и спорта"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70 000,00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518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"Обеспечение организации и проведения физкультурных и массовых спортивных мероприятий, мероприятий по привлечению населения к занятиям физической культурой и массовым спортом"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70 000,00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"Оздоровление и отдых детей"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2 560 520,00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2 030 161,00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2 030 161,00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меропритие "Реализация мероприятий связанных с организацией отдыха детей в каникулярное время"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2 560 520,00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2 030 161,00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2 030 161,00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"Развитие архивного дела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451 150,50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451 150,50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451 150,50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2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"Организация хранения, комплектования и использования документов Архивного фонда Курской области и иных архивных документов"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451 150,50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451 150,50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451 150,50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"Осуществление отдельных государственных полномочий в сфере архивного дела в муниципальном образовании "Город Льгов""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54 272,00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54 272,00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54 272,00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"Обеспечение деятельности МКУ "Архив города Льгова Курской области""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396 878,50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396 878,50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396 878,50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211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"Развитие транспортной системы, обеспечение перевозки пассажиров и безопасности дорожного движения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5 370 000,00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3 864 814,00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3 892 384,00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28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"Развитие сети автомобильных дорог"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5 370 000,00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3 864 814,00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3 892 384,00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97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"Содержание автомобильных дорог муниципального значения"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2 744 000,00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2 864 814,00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2 892 384,00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"Строительство (реконструкция), капитальный ремонт, ремонт  автомобильных дорог местного значения"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2 626 000,00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1 000 000,00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1 000 000,00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97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Реализация мероприятий по строительству (реконструкции), капитальному ремонту, ремонту и содержанию автомобильных дорог общего пользования местного значения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1 626 000,00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Капитальный ремонт, ремонт и содержание автомобильных дорог общего пользования местного значения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1 000 000,00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1 000 000,00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1 000 000,00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"Профилактика правонарушений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334 700,00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"Управление муниципальной программой и обеспечение условий реализации"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334 700,00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2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"Обеспечение деятельности комиссий по делам несовершеннолетних и защите их прав"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334 700,00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2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 "Защита населения и территории от чрезвычайных ситуаций, обеспечение пожарной безопасности и безопасности людей на водных объектах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9 546 842,27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8 896 842,27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10 046 842,27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80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Подпррограмма  "Снижение рисков и смягчение последствий чрезвычайных ситуаций природного и техногенного характера"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9 546 842,27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8 896 842,27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10 046 842,27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"Обеспечение деятельности МКУ "ЕДДС города Льгова""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8 046 842,27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8 046 842,27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8 046 842,27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436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"Построение и развитие аппаратно-программного комплекса "Безопасный город""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1 500 000,00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850 000,00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2 000 000,00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238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"Повышение эффективности управления финансами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3 100 513,40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3 100 513,40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3 100 513,40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"Управление муниципальным долгом"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25 000,00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25 000,00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25 000,00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604" y="428597"/>
          <a:ext cx="4929222" cy="971666"/>
        </p:xfrm>
        <a:graphic>
          <a:graphicData uri="http://schemas.openxmlformats.org/drawingml/2006/table">
            <a:tbl>
              <a:tblPr/>
              <a:tblGrid>
                <a:gridCol w="4929222"/>
              </a:tblGrid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Расходы бюджета по</a:t>
                      </a:r>
                      <a:endParaRPr lang="ru-RU" sz="14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муниципальным 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программам города Льгова Курской области</a:t>
                      </a: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58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и </a:t>
                      </a:r>
                      <a:r>
                        <a:rPr lang="ru-RU" sz="1400" b="1" i="0" u="none" strike="noStrike" dirty="0" err="1">
                          <a:solidFill>
                            <a:srgbClr val="3F53EB"/>
                          </a:solidFill>
                          <a:latin typeface="Times New Roman"/>
                        </a:rPr>
                        <a:t>непрограммным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направлениям </a:t>
                      </a:r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деятельности</a:t>
                      </a:r>
                      <a:endParaRPr lang="ru-RU" sz="14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42900" y="1571611"/>
          <a:ext cx="6300811" cy="7128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4"/>
                <a:gridCol w="857256"/>
                <a:gridCol w="857256"/>
                <a:gridCol w="928695"/>
              </a:tblGrid>
              <a:tr h="3957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"Сокращение стоимости обслуживания путем обеспечения приемлемых и экономически обоснованных объема и структуры муниципального долга"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25 000,00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25 000,00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25 000,00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518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"Управление муниципальной программой и обеспечение условий реализации"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3 075 513,40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3 075 513,40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3 075 513,40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"Обеспечение деятельности и выполнение функций финансового органа"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3 075 513,40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3 075 513,40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3 075 513,40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"Содействие занятости населени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364 700,00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364 700,00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364 700,00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"Содействие временной занятости отдельных категорий граждан"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30 000,00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30 000,00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2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Основное мероприятие "Содействие занятости граждан, испытывающих трудности в поиске работы"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30 000,00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30 000,00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"Развитие институтов рынка труда"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334 700,00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"Формирование современной городской среды в городе Льгове Курской области"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535 000,00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211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Подпрограмма "Благоустройство территории"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535 000,00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i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28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Региональный проект "Формирование комфортной городской среды"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535 000,00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97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функционирования главы муниципального образования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1 622 551,41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1 622 551,41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1 622 551,41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Глава муниципального образования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1 622 551,41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1 622 551,41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1 622 551,41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97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функционирования местных администраций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14 076 365,36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14 076 365,36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14 076 365,36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администрации муниципального образования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14 076 365,36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14 076 365,36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14 076 365,36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контрольно-счетных органов муниципального образования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1 285 475,41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1 285 475,41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1 285 475,41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Руководитель контрольно- счетного органа муниципального образования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730 152,98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730 152,98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730 152,98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2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Аппарат контрольно - счетного органа муниципального образования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555 322,43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555 322,43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555 322,43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2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представительного органа муниципального образования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667 134,68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667 134,68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667 134,68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80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Реализация государственных функций, связанных с общегосударственным управлением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69 000,00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69 000,00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69 000,00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Выполнение других обязательств Курской области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69 000,00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69 000,00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69 000,00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436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Непрограммная деятельность органов местного самоуправления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4 005 528,59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3 600 916,59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4 952 248,59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238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Непрограммные расходы органов местного самоуправления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3 605 528,59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3 600 916,59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4 952 248,59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Организация  мероприятий при осуществлении деятельности по обращению с животными без владельцев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556 201,00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556 201,00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556 201,00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604" y="428597"/>
          <a:ext cx="4929222" cy="971666"/>
        </p:xfrm>
        <a:graphic>
          <a:graphicData uri="http://schemas.openxmlformats.org/drawingml/2006/table">
            <a:tbl>
              <a:tblPr/>
              <a:tblGrid>
                <a:gridCol w="4929222"/>
              </a:tblGrid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Расходы бюджета по</a:t>
                      </a:r>
                      <a:endParaRPr lang="ru-RU" sz="14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муниципальным 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программам города Льгова Курской области</a:t>
                      </a: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58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и </a:t>
                      </a:r>
                      <a:r>
                        <a:rPr lang="ru-RU" sz="1400" b="1" i="0" u="none" strike="noStrike" dirty="0" err="1">
                          <a:solidFill>
                            <a:srgbClr val="3F53EB"/>
                          </a:solidFill>
                          <a:latin typeface="Times New Roman"/>
                        </a:rPr>
                        <a:t>непрограммным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направлениям </a:t>
                      </a:r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деятельности</a:t>
                      </a:r>
                      <a:endParaRPr lang="ru-RU" sz="14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42900" y="1571611"/>
          <a:ext cx="6300811" cy="2284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4"/>
                <a:gridCol w="857256"/>
                <a:gridCol w="857256"/>
                <a:gridCol w="928695"/>
              </a:tblGrid>
              <a:tr h="3957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Осуществление отдельных государственных полномочий по организации и обеспечению деятельности административных комиссий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334 700,00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518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Осуществление полномочий по составлению (изменению) списков кандидатов в присяжные заседатели федеральных судов общей юрисдикции в Российской Федерации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4 612,00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 на обеспечение деятельности (оказание услуг) муниципальных учреждений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1 315 607,85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1 315 607,85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1 315 607,85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Предоставление субсидий бюджетным, автономным учреждениям и иным некоммерческим организациям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1 315 607,85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1 315 607,85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1 315 607,85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муниципального имущества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1 227 057,74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1 227 057,74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2 578 389,74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2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Организация и проведение выборов и референдумов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400 000,00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-  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-  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7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Резервные фонды органов местного самоуправления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100 000,00   </a:t>
                      </a:r>
                      <a:endParaRPr lang="ru-RU" sz="100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100 000,00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3F53E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100 000,00   </a:t>
                      </a:r>
                      <a:endParaRPr lang="ru-RU" sz="1000" dirty="0">
                        <a:solidFill>
                          <a:srgbClr val="3F53E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604" y="428597"/>
          <a:ext cx="4929222" cy="971666"/>
        </p:xfrm>
        <a:graphic>
          <a:graphicData uri="http://schemas.openxmlformats.org/drawingml/2006/table">
            <a:tbl>
              <a:tblPr/>
              <a:tblGrid>
                <a:gridCol w="4929222"/>
              </a:tblGrid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Расходы бюджета по</a:t>
                      </a:r>
                      <a:endParaRPr lang="ru-RU" sz="14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3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муниципальным 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программам города Льгова Курской области</a:t>
                      </a: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58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и </a:t>
                      </a:r>
                      <a:r>
                        <a:rPr lang="ru-RU" sz="1400" b="1" i="0" u="none" strike="noStrike" dirty="0" err="1">
                          <a:solidFill>
                            <a:srgbClr val="3F53EB"/>
                          </a:solidFill>
                          <a:latin typeface="Times New Roman"/>
                        </a:rPr>
                        <a:t>непрограммным</a:t>
                      </a:r>
                      <a:r>
                        <a:rPr lang="ru-RU" sz="1400" b="1" i="0" u="none" strike="noStrike" dirty="0">
                          <a:solidFill>
                            <a:srgbClr val="3F53EB"/>
                          </a:solidFill>
                          <a:latin typeface="Times New Roman"/>
                        </a:rPr>
                        <a:t> направлениям </a:t>
                      </a:r>
                      <a:r>
                        <a:rPr lang="ru-RU" sz="1400" b="1" i="0" u="none" strike="noStrike" dirty="0" smtClean="0">
                          <a:solidFill>
                            <a:srgbClr val="3F53EB"/>
                          </a:solidFill>
                          <a:latin typeface="Times New Roman"/>
                        </a:rPr>
                        <a:t>деятельности</a:t>
                      </a:r>
                      <a:endParaRPr lang="ru-RU" sz="1400" b="1" i="0" u="none" strike="noStrike" dirty="0">
                        <a:solidFill>
                          <a:srgbClr val="3F53EB"/>
                        </a:solidFill>
                        <a:latin typeface="Times New Roman"/>
                      </a:endParaRPr>
                    </a:p>
                  </a:txBody>
                  <a:tcPr marL="7865" marR="7865" marT="78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00B0F0"/>
                </a:solidFill>
              </a:rPr>
              <a:t/>
            </a:r>
            <a:br>
              <a:rPr lang="ru-RU" sz="2400" i="1" dirty="0" smtClean="0">
                <a:solidFill>
                  <a:srgbClr val="00B0F0"/>
                </a:solidFill>
              </a:rPr>
            </a:b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80" y="4786314"/>
            <a:ext cx="5715040" cy="3286148"/>
          </a:xfrm>
        </p:spPr>
        <p:txBody>
          <a:bodyPr>
            <a:noAutofit/>
          </a:bodyPr>
          <a:lstStyle/>
          <a:p>
            <a:endParaRPr lang="ru-RU" sz="1400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80" y="5286380"/>
            <a:ext cx="2789241" cy="28196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10" name="Picture 2" descr="C:\Users\User\Desktop\мои документы\лучшая муниципальная практика\фото\достопримечательности\башня шамил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2" y="1571604"/>
            <a:ext cx="1928826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74" y="3500430"/>
            <a:ext cx="3095199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 </a:t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 </a:t>
            </a: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40</a:t>
            </a:fld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4500562"/>
            <a:ext cx="3071834" cy="2086564"/>
          </a:xfrm>
          <a:prstGeom prst="flowChartAlternateProcess">
            <a:avLst/>
          </a:prstGeom>
          <a:ln>
            <a:noFill/>
            <a:headEnd/>
            <a:tailEnd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42" y="2857489"/>
            <a:ext cx="2928958" cy="2428892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04" y="285720"/>
            <a:ext cx="3071857" cy="221457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http://kurierlgov.ru/sites/default/files/gorsa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8" y="1857356"/>
            <a:ext cx="3071834" cy="2143140"/>
          </a:xfrm>
          <a:prstGeom prst="flowChartAlternateProcess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D8DA8169-5327-46DE-8009-959A4DDEC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42" y="5857884"/>
            <a:ext cx="2857520" cy="2138357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285720"/>
            <a:ext cx="4214842" cy="78581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000" b="1" dirty="0">
                <a:solidFill>
                  <a:srgbClr val="3F53EB"/>
                </a:solidFill>
              </a:rPr>
              <a:t> </a:t>
            </a:r>
            <a:r>
              <a:rPr lang="ru-RU" sz="2000" i="1" dirty="0" smtClean="0">
                <a:solidFill>
                  <a:srgbClr val="3F53EB"/>
                </a:solidFill>
              </a:rPr>
              <a:t/>
            </a:r>
            <a:br>
              <a:rPr lang="ru-RU" sz="2000" i="1" dirty="0" smtClean="0">
                <a:solidFill>
                  <a:srgbClr val="3F53EB"/>
                </a:solidFill>
              </a:rPr>
            </a:br>
            <a:r>
              <a:rPr lang="ru-RU" sz="2200" i="1" dirty="0" smtClean="0">
                <a:solidFill>
                  <a:srgbClr val="3F53EB"/>
                </a:solidFill>
              </a:rPr>
              <a:t/>
            </a:r>
            <a:br>
              <a:rPr lang="ru-RU" sz="2200" i="1" dirty="0" smtClean="0">
                <a:solidFill>
                  <a:srgbClr val="3F53EB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Объём муниципального долга при осуществлении муниципальных заимствований не должен превышать следующие значения:</a:t>
            </a:r>
          </a:p>
          <a:p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 2024 году до 65 035 011,00 рублей; </a:t>
            </a:r>
          </a:p>
          <a:p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 2025 году до 68 146 145,00 рублей;</a:t>
            </a:r>
          </a:p>
          <a:p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 2026 году до 71 239 508,00 рублей.</a:t>
            </a:r>
          </a:p>
          <a:p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Верхний </a:t>
            </a:r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предел муниципального долга муниципального образования на 1 января 2025 года по долговым обязательствам муниципального образования «Город Льгов» в сумме 20 844 000,00 рублей, в том числе по муниципальным гарантиям 0 рублей.</a:t>
            </a:r>
          </a:p>
          <a:p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Верхний </a:t>
            </a:r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предел муниципального долга муниципального образования на 1 января 2026 года по долговым обязательствам муниципального образования «Город Льгов» в сумме 20 844 000,00 рублей, в том числе по муниципальным гарантиям 0 рублей.</a:t>
            </a:r>
          </a:p>
          <a:p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Верхний </a:t>
            </a:r>
            <a:r>
              <a:rPr lang="ru-RU" sz="1600" i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предел муниципального долга муниципального образования на 1 января 2027 года по долговым обязательствам муниципального образования «Город Льгов» в сумме 20 844 000,00 рублей, в том числе по муниципальным гарантиям 0 рублей.</a:t>
            </a:r>
          </a:p>
          <a:p>
            <a:endParaRPr lang="ru-RU" sz="1800" i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22" y="785786"/>
            <a:ext cx="3404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endParaRPr lang="ru-RU" sz="24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12120" y="251527"/>
            <a:ext cx="6033763" cy="193920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936382" eaLnBrk="1" hangingPunct="1">
              <a:defRPr/>
            </a:pPr>
            <a:r>
              <a:rPr lang="ru-RU" sz="3200" b="1" dirty="0" smtClean="0">
                <a:ln w="11430"/>
                <a:solidFill>
                  <a:srgbClr val="3F53EB"/>
                </a:solidFill>
                <a:latin typeface="Times New Roman" pitchFamily="18" charset="0"/>
              </a:rPr>
              <a:t>Контактная информация: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338195" y="1904991"/>
            <a:ext cx="6172200" cy="668541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 smtClean="0">
                <a:solidFill>
                  <a:srgbClr val="3F53EB"/>
                </a:solidFill>
                <a:latin typeface="Times New Roman" pitchFamily="18" charset="0"/>
              </a:rPr>
              <a:t>307750, Курская обл., г.Льгов, Красная пл.13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 smtClean="0">
                <a:solidFill>
                  <a:srgbClr val="3F53EB"/>
                </a:solidFill>
                <a:latin typeface="Times New Roman" pitchFamily="18" charset="0"/>
              </a:rPr>
              <a:t>Управление финансов Администрации города Курской области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b="1" i="1" dirty="0" smtClean="0">
              <a:solidFill>
                <a:srgbClr val="3F53EB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 smtClean="0">
                <a:solidFill>
                  <a:srgbClr val="3F53EB"/>
                </a:solidFill>
                <a:latin typeface="Times New Roman" pitchFamily="18" charset="0"/>
              </a:rPr>
              <a:t>тел.: (47140)2-02-11, (47140)2-31-89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 smtClean="0">
                <a:solidFill>
                  <a:srgbClr val="3F53EB"/>
                </a:solidFill>
                <a:latin typeface="Times New Roman" pitchFamily="18" charset="0"/>
              </a:rPr>
              <a:t>факс: (47140)2-31-89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b="1" i="1" dirty="0" smtClean="0">
              <a:solidFill>
                <a:srgbClr val="3F53EB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b="1" i="1" dirty="0" smtClean="0">
                <a:solidFill>
                  <a:srgbClr val="3F53EB"/>
                </a:solidFill>
                <a:latin typeface="Times New Roman" pitchFamily="18" charset="0"/>
              </a:rPr>
              <a:t>График работы: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i="1" dirty="0" smtClean="0">
                <a:solidFill>
                  <a:srgbClr val="3F53EB"/>
                </a:solidFill>
                <a:latin typeface="Times New Roman" pitchFamily="18" charset="0"/>
              </a:rPr>
              <a:t>понедельник – пятница с 8:00 до 17:00,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i="1" dirty="0" smtClean="0">
                <a:solidFill>
                  <a:srgbClr val="3F53EB"/>
                </a:solidFill>
                <a:latin typeface="Times New Roman" pitchFamily="18" charset="0"/>
              </a:rPr>
              <a:t>перерыв с 12:00 до 13:00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i="1" dirty="0" smtClean="0">
                <a:solidFill>
                  <a:srgbClr val="3F53EB"/>
                </a:solidFill>
                <a:latin typeface="Times New Roman" pitchFamily="18" charset="0"/>
              </a:rPr>
              <a:t>выходные дни - суббота, воскресенье </a:t>
            </a:r>
          </a:p>
          <a:p>
            <a:pPr marL="179705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b="1" i="1" dirty="0" smtClean="0">
              <a:solidFill>
                <a:srgbClr val="3F53EB"/>
              </a:solidFill>
              <a:latin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3878114-3E4F-4B37-B083-D1F4FD2A7410}" type="slidenum">
              <a:rPr lang="ru-RU" sz="1800" b="1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42</a:t>
            </a:fld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366184"/>
            <a:ext cx="5872182" cy="34816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лоссарий</a:t>
            </a:r>
            <a:endParaRPr lang="ru-RU" sz="2400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80" y="714348"/>
            <a:ext cx="5857916" cy="8072494"/>
          </a:xfrm>
        </p:spPr>
        <p:txBody>
          <a:bodyPr>
            <a:noAutofit/>
          </a:bodyPr>
          <a:lstStyle/>
          <a:p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Бюджет – форма образования и расходования денежных средств,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предназначенных для финансового обеспечения задач и функций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государства и местного самоуправления.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Доходы бюджета - денежные средства, поступающие в бюджет, за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исключением средств, являющихся в соответствии с Бюджетным кодексом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РФ источниками финансирования дефицита бюджета.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Расходы бюджета - это выплачиваемые из бюджета денежные средства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(социальные выплаты населению, содержание государственных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учреждений (образование, ЖКХ, культура и другие) капитальное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строительство и другие), за исключением средств, являющихся в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соответствии с Бюджетным кодексом РФ источниками финансирования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дефицита бюджета.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Бюджетный процесс - деятельность органов государственной власти,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органов местного самоуправления и иных участников бюджетного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процесса по составлению и рассмотрению проектов бюджетов,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утверждению и исполнению бюджетов, контролю за их исполнением,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осуществлению бюджетного учета, составлению, внешней проверке,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рассмотрению и утверждению бюджетной отчетности.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Государственный или муниципальный долг - обязательства,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возникающие из государственных или муниципальных заимствований,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гарантий по обязательствам третьих лиц.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Государственная программа - система мероприятий (взаимоувязанных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по задачам, срокам осуществления и ресурсам) и инструментов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государственной политики, обеспечивающих в рамках реализации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ключевых государственных функций достижение приоритетов и целей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государственной политики в сфере социально-экономического развития и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безопасности.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Дефицит - превышение расходов бюджета над его доходами.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- средства одного бюджета бюджетной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системы РФ, перечисляемые другому бюджету бюджетной системы РФ.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Налог - обязательный, индивидуально безвозмездный платеж, взимаемый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 физических и юридических лиц для финансового обеспечения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деятельности государства и (или) муниципальных образований.</a:t>
            </a:r>
            <a:b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err="1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3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- превышение доходов над расходами бюджета.</a:t>
            </a:r>
            <a:r>
              <a:rPr lang="ru-RU" sz="13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3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300" b="1" dirty="0">
              <a:solidFill>
                <a:srgbClr val="3F53E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/>
            </a:r>
            <a:br>
              <a:rPr lang="ru-RU" sz="2200" i="1" dirty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6" name="Рисунок 3" descr="гражданин и его участие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" y="2836555"/>
            <a:ext cx="6172200" cy="4628178"/>
          </a:xfrm>
          <a:prstGeom prst="rect">
            <a:avLst/>
          </a:prstGeom>
          <a:ln w="25400" cap="flat" cmpd="sng" algn="ctr">
            <a:noFill/>
            <a:prstDash val="solid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42900" y="1928794"/>
            <a:ext cx="6372248" cy="623942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ГРАФИК ПОДГОТОВКИ И ИСПОЛНЕНИЯ БЮДЖЕТА </a:t>
            </a:r>
            <a:br>
              <a:rPr lang="ru-RU" sz="22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МО «Город Льгов» Курской области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/>
            </a:r>
            <a:br>
              <a:rPr lang="ru-RU" sz="2200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56" y="2643174"/>
            <a:ext cx="5800744" cy="5525049"/>
          </a:xfrm>
        </p:spPr>
        <p:txBody>
          <a:bodyPr>
            <a:noAutofit/>
          </a:bodyPr>
          <a:lstStyle/>
          <a:p>
            <a:pPr lvl="0"/>
            <a:r>
              <a:rPr lang="ru-RU" sz="16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бюджета, внесение проекта решения о бюджете в Льговский Городской Совет депутатов   </a:t>
            </a:r>
          </a:p>
          <a:p>
            <a:pPr lvl="0">
              <a:spcAft>
                <a:spcPts val="0"/>
              </a:spcAft>
            </a:pPr>
            <a:r>
              <a:rPr lang="ru-RU" sz="16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Подготовка заключения Ревизионной комиссией города Льгова на проект бюджета, направление заключения в Льговский Городской Совет депутатов, рассмотрение проекта бюджета депутатами в первом чтении, назначение публичных слушаний 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Обсуждение проекта бюджета на публичных слушаниях, принятие резолюции. Утверждение депутатами Льговского Городского Совета во втором чтении</a:t>
            </a:r>
          </a:p>
          <a:p>
            <a:pPr lvl="0">
              <a:lnSpc>
                <a:spcPct val="9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Исполнение бюджета. Внесение изменений в решение о бюджете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Подготовка и утверждение ежеквартальной отчетности об исполнении бюджета </a:t>
            </a:r>
          </a:p>
          <a:p>
            <a:pPr lvl="0"/>
            <a:r>
              <a:rPr lang="ru-RU" sz="16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Подготовка и утверждение годового отчета об исполнении бюджета </a:t>
            </a:r>
          </a:p>
          <a:p>
            <a:pPr lvl="1"/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grpSp>
        <p:nvGrpSpPr>
          <p:cNvPr id="20" name="Группа 38"/>
          <p:cNvGrpSpPr>
            <a:grpSpLocks/>
          </p:cNvGrpSpPr>
          <p:nvPr/>
        </p:nvGrpSpPr>
        <p:grpSpPr bwMode="auto">
          <a:xfrm>
            <a:off x="142829" y="2143108"/>
            <a:ext cx="6500881" cy="3857652"/>
            <a:chOff x="128465" y="2166480"/>
            <a:chExt cx="8900152" cy="4193664"/>
          </a:xfrm>
        </p:grpSpPr>
        <p:cxnSp>
          <p:nvCxnSpPr>
            <p:cNvPr id="21" name="Прямая соединительная линия 35"/>
            <p:cNvCxnSpPr>
              <a:cxnSpLocks noChangeShapeType="1"/>
            </p:cNvCxnSpPr>
            <p:nvPr/>
          </p:nvCxnSpPr>
          <p:spPr bwMode="auto">
            <a:xfrm>
              <a:off x="4953000" y="2636912"/>
              <a:ext cx="0" cy="43204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2" name="AutoShape 17"/>
            <p:cNvSpPr>
              <a:spLocks noChangeArrowheads="1"/>
            </p:cNvSpPr>
            <p:nvPr/>
          </p:nvSpPr>
          <p:spPr bwMode="auto">
            <a:xfrm>
              <a:off x="1302139" y="2166480"/>
              <a:ext cx="7237461" cy="621282"/>
            </a:xfrm>
            <a:prstGeom prst="roundRect">
              <a:avLst>
                <a:gd name="adj" fmla="val 16667"/>
              </a:avLst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108265" tIns="54132" rIns="108265" bIns="54132"/>
            <a:lstStyle/>
            <a:p>
              <a:pPr algn="ctr" defTabSz="936382">
                <a:spcBef>
                  <a:spcPts val="617"/>
                </a:spcBef>
                <a:defRPr/>
              </a:pPr>
              <a:r>
                <a:rPr lang="ru-RU" sz="1600" b="1" dirty="0" smtClean="0">
                  <a:solidFill>
                    <a:srgbClr val="3F53EB"/>
                  </a:solidFill>
                  <a:latin typeface="Times New Roman" pitchFamily="18" charset="0"/>
                  <a:cs typeface="Times New Roman" pitchFamily="18" charset="0"/>
                </a:rPr>
                <a:t>СОСТАВЛЕНИЕ ПРОЕКТА БЮДЖЕТА ОСНОВЫВАЕТСЯ НА:</a:t>
              </a:r>
              <a:endParaRPr lang="ru-RU" sz="16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auto">
            <a:xfrm>
              <a:off x="2072680" y="3645025"/>
              <a:ext cx="1385725" cy="263745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1"/>
            </a:gra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63936" tIns="54132" rIns="63936" bIns="54132"/>
            <a:lstStyle/>
            <a:p>
              <a:pPr defTabSz="935038"/>
              <a:endParaRPr lang="ru-RU" sz="1600" i="1" dirty="0">
                <a:solidFill>
                  <a:srgbClr val="333399"/>
                </a:solidFill>
              </a:endParaRPr>
            </a:p>
            <a:p>
              <a:pPr algn="ctr" defTabSz="935038"/>
              <a:r>
                <a:rPr lang="ru-RU" sz="1200" b="1" i="1" dirty="0">
                  <a:solidFill>
                    <a:srgbClr val="3F53EB"/>
                  </a:solidFill>
                </a:rPr>
                <a:t>Основных направлениях бюджетной </a:t>
              </a:r>
              <a:r>
                <a:rPr lang="ru-RU" sz="1200" b="1" i="1" dirty="0" smtClean="0">
                  <a:solidFill>
                    <a:srgbClr val="3F53EB"/>
                  </a:solidFill>
                </a:rPr>
                <a:t>и налоговой </a:t>
              </a:r>
              <a:r>
                <a:rPr lang="ru-RU" sz="1200" b="1" i="1" dirty="0">
                  <a:solidFill>
                    <a:srgbClr val="3F53EB"/>
                  </a:solidFill>
                </a:rPr>
                <a:t>политики </a:t>
              </a:r>
              <a:r>
                <a:rPr lang="ru-RU" sz="1200" b="1" i="1" dirty="0" smtClean="0">
                  <a:solidFill>
                    <a:srgbClr val="3F53EB"/>
                  </a:solidFill>
                </a:rPr>
                <a:t>города Льгова</a:t>
              </a:r>
              <a:endParaRPr lang="ru-RU" sz="1400" b="1" i="1" dirty="0">
                <a:solidFill>
                  <a:srgbClr val="3F53EB"/>
                </a:solidFill>
              </a:endParaRPr>
            </a:p>
          </p:txBody>
        </p:sp>
        <p:sp>
          <p:nvSpPr>
            <p:cNvPr id="24" name="AutoShape 19"/>
            <p:cNvSpPr>
              <a:spLocks noChangeArrowheads="1"/>
            </p:cNvSpPr>
            <p:nvPr/>
          </p:nvSpPr>
          <p:spPr bwMode="auto">
            <a:xfrm>
              <a:off x="4088903" y="3645025"/>
              <a:ext cx="1396422" cy="263745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1"/>
            </a:gra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63936" tIns="54132" rIns="63936" bIns="54132"/>
            <a:lstStyle/>
            <a:p>
              <a:pPr defTabSz="935038"/>
              <a:endParaRPr lang="ru-RU" sz="1200" dirty="0">
                <a:solidFill>
                  <a:srgbClr val="333399"/>
                </a:solidFill>
              </a:endParaRPr>
            </a:p>
            <a:p>
              <a:pPr defTabSz="935038"/>
              <a:endParaRPr lang="ru-RU" sz="1200" dirty="0">
                <a:solidFill>
                  <a:srgbClr val="333399"/>
                </a:solidFill>
              </a:endParaRPr>
            </a:p>
            <a:p>
              <a:pPr defTabSz="935038"/>
              <a:endParaRPr lang="ru-RU" sz="1400" dirty="0">
                <a:solidFill>
                  <a:srgbClr val="333399"/>
                </a:solidFill>
              </a:endParaRPr>
            </a:p>
            <a:p>
              <a:pPr algn="ctr" defTabSz="935038"/>
              <a:r>
                <a:rPr lang="ru-RU" sz="1200" b="1" i="1" dirty="0">
                  <a:solidFill>
                    <a:srgbClr val="3F53EB"/>
                  </a:solidFill>
                </a:rPr>
                <a:t>Прогнозе социально-экономического развития </a:t>
              </a:r>
              <a:r>
                <a:rPr lang="ru-RU" sz="1200" b="1" i="1" dirty="0" smtClean="0">
                  <a:solidFill>
                    <a:srgbClr val="3F53EB"/>
                  </a:solidFill>
                </a:rPr>
                <a:t>города Льгова</a:t>
              </a:r>
              <a:endParaRPr lang="ru-RU" sz="1200" b="1" i="1" dirty="0">
                <a:solidFill>
                  <a:srgbClr val="3F53EB"/>
                </a:solidFill>
              </a:endParaRPr>
            </a:p>
          </p:txBody>
        </p:sp>
        <p:sp>
          <p:nvSpPr>
            <p:cNvPr id="25" name="AutoShape 20"/>
            <p:cNvSpPr>
              <a:spLocks noChangeArrowheads="1"/>
            </p:cNvSpPr>
            <p:nvPr/>
          </p:nvSpPr>
          <p:spPr bwMode="auto">
            <a:xfrm>
              <a:off x="6033120" y="3645025"/>
              <a:ext cx="1479125" cy="263745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1"/>
            </a:gra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21312" tIns="54132" rIns="21312" bIns="54132"/>
            <a:lstStyle/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algn="ctr" defTabSz="935038"/>
              <a:r>
                <a:rPr lang="ru-RU" sz="1100" b="1" i="1" dirty="0" smtClean="0">
                  <a:solidFill>
                    <a:srgbClr val="3F53EB"/>
                  </a:solidFill>
                </a:rPr>
                <a:t>Прогнозе основных характеристик бюджета </a:t>
              </a:r>
              <a:endParaRPr lang="ru-RU" sz="1100" b="1" i="1" dirty="0">
                <a:solidFill>
                  <a:srgbClr val="3F53EB"/>
                </a:solidFill>
              </a:endParaRPr>
            </a:p>
            <a:p>
              <a:pPr algn="ctr" defTabSz="935038"/>
              <a:r>
                <a:rPr lang="ru-RU" sz="1100" b="1" i="1" dirty="0" smtClean="0">
                  <a:solidFill>
                    <a:srgbClr val="3F53EB"/>
                  </a:solidFill>
                </a:rPr>
                <a:t>Города Льгова </a:t>
              </a:r>
              <a:r>
                <a:rPr lang="ru-RU" sz="1100" b="1" i="1" dirty="0">
                  <a:solidFill>
                    <a:srgbClr val="3F53EB"/>
                  </a:solidFill>
                </a:rPr>
                <a:t>на </a:t>
              </a:r>
              <a:r>
                <a:rPr lang="ru-RU" sz="1100" b="1" i="1" dirty="0" smtClean="0">
                  <a:solidFill>
                    <a:srgbClr val="3F53EB"/>
                  </a:solidFill>
                </a:rPr>
                <a:t>очередной финансовый год и плановый </a:t>
              </a:r>
              <a:r>
                <a:rPr lang="ru-RU" sz="1100" b="1" i="1" dirty="0">
                  <a:solidFill>
                    <a:srgbClr val="3F53EB"/>
                  </a:solidFill>
                </a:rPr>
                <a:t>период</a:t>
              </a:r>
            </a:p>
          </p:txBody>
        </p:sp>
        <p:sp>
          <p:nvSpPr>
            <p:cNvPr id="26" name="AutoShape 21"/>
            <p:cNvSpPr>
              <a:spLocks noChangeArrowheads="1"/>
            </p:cNvSpPr>
            <p:nvPr/>
          </p:nvSpPr>
          <p:spPr bwMode="auto">
            <a:xfrm>
              <a:off x="128465" y="3645025"/>
              <a:ext cx="1447800" cy="2715119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72000" tIns="54132" rIns="72000" bIns="54132"/>
            <a:lstStyle/>
            <a:p>
              <a:pPr defTabSz="935038"/>
              <a:r>
                <a:rPr lang="ru-RU" sz="1100" b="1" i="1" dirty="0" smtClean="0">
                  <a:solidFill>
                    <a:srgbClr val="3F53EB"/>
                  </a:solidFill>
                </a:rPr>
                <a:t>Положениях посланиях </a:t>
              </a:r>
              <a:r>
                <a:rPr lang="ru-RU" sz="1100" b="1" i="1" dirty="0">
                  <a:solidFill>
                    <a:srgbClr val="3F53EB"/>
                  </a:solidFill>
                </a:rPr>
                <a:t>Президента РФ Федеральному Собранию РФ, определяющих бюджетную политику в Российской Федерации</a:t>
              </a:r>
            </a:p>
            <a:p>
              <a:pPr defTabSz="935038"/>
              <a:endParaRPr lang="ru-RU" sz="1200" b="1" i="1" dirty="0">
                <a:solidFill>
                  <a:srgbClr val="3F53EB"/>
                </a:solidFill>
              </a:endParaRPr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992560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>
              <a:off x="3008784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>
              <a:off x="4953000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>
              <a:off x="6969224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cxnSp>
          <p:nvCxnSpPr>
            <p:cNvPr id="31" name="Прямая соединительная линия 15"/>
            <p:cNvCxnSpPr>
              <a:cxnSpLocks noChangeShapeType="1"/>
              <a:stCxn id="27" idx="0"/>
              <a:endCxn id="33" idx="0"/>
            </p:cNvCxnSpPr>
            <p:nvPr/>
          </p:nvCxnSpPr>
          <p:spPr bwMode="auto">
            <a:xfrm>
              <a:off x="992560" y="3068960"/>
              <a:ext cx="79928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2" name="AutoShape 20"/>
            <p:cNvSpPr>
              <a:spLocks noChangeArrowheads="1"/>
            </p:cNvSpPr>
            <p:nvPr/>
          </p:nvSpPr>
          <p:spPr bwMode="auto">
            <a:xfrm>
              <a:off x="8008942" y="3644686"/>
              <a:ext cx="1019675" cy="2637797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1"/>
            </a:gra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21312" tIns="54132" rIns="21312" bIns="54132"/>
            <a:lstStyle/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500" dirty="0">
                <a:solidFill>
                  <a:srgbClr val="333399"/>
                </a:solidFill>
                <a:latin typeface="Verdana" pitchFamily="34" charset="0"/>
              </a:endParaRPr>
            </a:p>
            <a:p>
              <a:pPr defTabSz="935038"/>
              <a:endParaRPr lang="ru-RU" sz="1600" i="1" dirty="0">
                <a:solidFill>
                  <a:srgbClr val="333399"/>
                </a:solidFill>
              </a:endParaRPr>
            </a:p>
            <a:p>
              <a:pPr algn="ctr" defTabSz="935038"/>
              <a:r>
                <a:rPr lang="ru-RU" sz="1400" b="1" i="1" dirty="0" smtClean="0">
                  <a:solidFill>
                    <a:srgbClr val="3F53EB"/>
                  </a:solidFill>
                </a:rPr>
                <a:t>Муниципальных  </a:t>
              </a:r>
              <a:r>
                <a:rPr lang="ru-RU" sz="1400" b="1" i="1" dirty="0">
                  <a:solidFill>
                    <a:srgbClr val="3F53EB"/>
                  </a:solidFill>
                </a:rPr>
                <a:t>программах </a:t>
              </a:r>
            </a:p>
          </p:txBody>
        </p:sp>
        <p:sp>
          <p:nvSpPr>
            <p:cNvPr id="33" name="Line 25"/>
            <p:cNvSpPr>
              <a:spLocks noChangeShapeType="1"/>
            </p:cNvSpPr>
            <p:nvPr/>
          </p:nvSpPr>
          <p:spPr bwMode="auto">
            <a:xfrm>
              <a:off x="8985448" y="3068960"/>
              <a:ext cx="0" cy="5652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1500166"/>
            <a:ext cx="5800744" cy="85725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/>
            </a:r>
            <a:br>
              <a:rPr lang="ru-RU" sz="22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</a:t>
            </a:r>
            <a:r>
              <a:rPr lang="ru-RU" sz="18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бюджетной и налоговой политики муниципального образования «Город Льгов» Курской области на </a:t>
            </a:r>
            <a:r>
              <a:rPr lang="ru-RU" sz="18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sz="18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800" b="1" dirty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>годов </a:t>
            </a:r>
            <a:r>
              <a:rPr lang="ru-RU" sz="18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3F53E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04" y="2643174"/>
            <a:ext cx="6086496" cy="5525049"/>
          </a:xfrm>
        </p:spPr>
        <p:txBody>
          <a:bodyPr>
            <a:noAutofit/>
          </a:bodyPr>
          <a:lstStyle/>
          <a:p>
            <a:r>
              <a:rPr lang="ru-RU" sz="1400" b="1" i="1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Целью основных направлений бюджетной политики на 2024 год и на плановый период 2025 и 2026 годов является определение основных подходов к формированию характеристик и прогнозируемых параметров проекта местного бюджета на 2024 год и на плановый период 2025 и 2026 годов и дальнейшее повышение эффективности использования бюджетных средств.</a:t>
            </a:r>
          </a:p>
          <a:p>
            <a:r>
              <a:rPr lang="ru-RU" sz="14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Основными задачами бюджетной политики на 2024 год и на плановый период 2025 и 2026 годов будут:</a:t>
            </a:r>
          </a:p>
          <a:p>
            <a:r>
              <a:rPr lang="ru-RU" sz="14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долгосрочной сбалансированности и устойчивости бюджетной системы как базового принципа ответственной бюджетной политики;</a:t>
            </a:r>
          </a:p>
          <a:p>
            <a:r>
              <a:rPr lang="ru-RU" sz="14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местного бюджета на основе муниципальных программ с учетом интеграции в них проектов, направленных на достижение соответствующих результатов региональных и федеральных проектов в рамках решения задач национальных проектов;</a:t>
            </a:r>
            <a:r>
              <a:rPr lang="ru-RU" sz="1400" i="1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400" dirty="0" smtClean="0">
              <a:solidFill>
                <a:srgbClr val="3F5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4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безусловное исполнение всех социально значимых обязательств государства и стратегическая </a:t>
            </a:r>
            <a:r>
              <a:rPr lang="ru-RU" sz="1400" dirty="0" err="1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приоритизация</a:t>
            </a:r>
            <a:r>
              <a:rPr lang="ru-RU" sz="14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расходов бюджета, направленных на достижение целей и целевых показателей национальных проектов, определенных в соответствии с Указами Президента Российской Федерации от 7 мая 2018 года № 204 и от 21 июля 2020 года № 474;</a:t>
            </a:r>
          </a:p>
          <a:p>
            <a:r>
              <a:rPr lang="ru-RU" sz="1400" dirty="0" smtClean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sz="1400" b="1" i="1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>
                <a:solidFill>
                  <a:srgbClr val="3F5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400" b="1" i="1" dirty="0">
              <a:solidFill>
                <a:srgbClr val="3F5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User\Desktop\мои документы\бюджет 2017\бюджет для граждан\бюджет для граждан 2017\герб льг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64" y="214282"/>
            <a:ext cx="1273971" cy="14287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405C-1FE8-4D03-BCEE-02BC95144BA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8664</TotalTime>
  <Words>5545</Words>
  <Application>Microsoft Office PowerPoint</Application>
  <PresentationFormat>Экран (4:3)</PresentationFormat>
  <Paragraphs>1603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      </vt:lpstr>
      <vt:lpstr>       Уважаемые жители  города Льгова! Перед Вами очередное  издание бюджета для граждан, подготовленного  на основе решения  Льговского Городского Совета  депутатов О бюджете МО «Город Льгов» Курской области  на очередной финансовый  год и плановый период,  рассказывающий  о местном бюджете: основах его  формирования, основных характеристиках,  статьях расходов. </vt:lpstr>
      <vt:lpstr>             </vt:lpstr>
      <vt:lpstr>             </vt:lpstr>
      <vt:lpstr>Глоссарий</vt:lpstr>
      <vt:lpstr>          </vt:lpstr>
      <vt:lpstr>      ГРАФИК ПОДГОТОВКИ И ИСПОЛНЕНИЯ БЮДЖЕТА  МО «Город Льгов» Курской области    </vt:lpstr>
      <vt:lpstr>       </vt:lpstr>
      <vt:lpstr>        ОСНОВНЫЕ НАПРАВЛЕНИЯ  бюджетной и налоговой политики муниципального образования «Город Льгов» Курской области на 2024 год и на плановый период 2025 и 2026 годов       </vt:lpstr>
      <vt:lpstr>           </vt:lpstr>
      <vt:lpstr>          Основные показатели  социально-экономического развития города Льгова Курской области на 2024 год и плановый период 2025 и 2026 годов         </vt:lpstr>
      <vt:lpstr>             </vt:lpstr>
      <vt:lpstr>             </vt:lpstr>
      <vt:lpstr>            </vt:lpstr>
      <vt:lpstr>            </vt:lpstr>
      <vt:lpstr>            </vt:lpstr>
      <vt:lpstr>            </vt:lpstr>
      <vt:lpstr>            </vt:lpstr>
      <vt:lpstr>            </vt:lpstr>
      <vt:lpstr>       ОСНОВНЫЕ ХАРАКТЕРИСТИКИ  БЮДЖЕТА МУНИЦИПАЛЬНОГО ОБРАЗОВАНИЯ «Город ЛЬГОВ» КУРСКОЙ ОБЛАСТИ НА 2024 ГОД И НА ПЛАНОВЫЙ ПЕРИОД 2025 И 2026 ГОДОВ       </vt:lpstr>
      <vt:lpstr>       ДОХОДЫ МЕСТНОГО БЮДЖЕТА       </vt:lpstr>
      <vt:lpstr>           </vt:lpstr>
      <vt:lpstr>Налог на имущество физических лиц</vt:lpstr>
      <vt:lpstr>Земельный налог</vt:lpstr>
      <vt:lpstr>Налог на доходы физических лиц</vt:lpstr>
      <vt:lpstr>            </vt:lpstr>
      <vt:lpstr>      ДОХОДЫ МЕСТНОГО БЮДЖЕТА на  2024 год и плановый период 2025 -2026 годов       </vt:lpstr>
      <vt:lpstr>             </vt:lpstr>
      <vt:lpstr>           </vt:lpstr>
      <vt:lpstr>            </vt:lpstr>
      <vt:lpstr>РАСХОДЫ БЮДЖЕТА </vt:lpstr>
      <vt:lpstr>Расходы бюджета по разделам, подразделам</vt:lpstr>
      <vt:lpstr>Расходы бюджета по разделам, подразделам</vt:lpstr>
      <vt:lpstr>            </vt:lpstr>
      <vt:lpstr>            </vt:lpstr>
      <vt:lpstr>            </vt:lpstr>
      <vt:lpstr>            </vt:lpstr>
      <vt:lpstr>            </vt:lpstr>
      <vt:lpstr>            </vt:lpstr>
      <vt:lpstr>          </vt:lpstr>
      <vt:lpstr>            </vt:lpstr>
      <vt:lpstr>Контактная информация: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User</dc:creator>
  <cp:lastModifiedBy>User</cp:lastModifiedBy>
  <cp:revision>18</cp:revision>
  <dcterms:created xsi:type="dcterms:W3CDTF">2023-02-10T08:27:47Z</dcterms:created>
  <dcterms:modified xsi:type="dcterms:W3CDTF">2023-11-21T13:56:06Z</dcterms:modified>
</cp:coreProperties>
</file>