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3"/>
  </p:notesMasterIdLst>
  <p:sldIdLst>
    <p:sldId id="256" r:id="rId2"/>
    <p:sldId id="258" r:id="rId3"/>
    <p:sldId id="259" r:id="rId4"/>
    <p:sldId id="313" r:id="rId5"/>
    <p:sldId id="257" r:id="rId6"/>
    <p:sldId id="317" r:id="rId7"/>
    <p:sldId id="316" r:id="rId8"/>
    <p:sldId id="285" r:id="rId9"/>
    <p:sldId id="263" r:id="rId10"/>
    <p:sldId id="264" r:id="rId11"/>
    <p:sldId id="265" r:id="rId12"/>
    <p:sldId id="266" r:id="rId13"/>
    <p:sldId id="271" r:id="rId14"/>
    <p:sldId id="319" r:id="rId15"/>
    <p:sldId id="275" r:id="rId16"/>
    <p:sldId id="299" r:id="rId17"/>
    <p:sldId id="304" r:id="rId18"/>
    <p:sldId id="305" r:id="rId19"/>
    <p:sldId id="306" r:id="rId20"/>
    <p:sldId id="300" r:id="rId21"/>
    <p:sldId id="276" r:id="rId22"/>
    <p:sldId id="281" r:id="rId23"/>
    <p:sldId id="280" r:id="rId24"/>
    <p:sldId id="279" r:id="rId25"/>
    <p:sldId id="318" r:id="rId26"/>
    <p:sldId id="320" r:id="rId27"/>
    <p:sldId id="284" r:id="rId28"/>
    <p:sldId id="286" r:id="rId29"/>
    <p:sldId id="314" r:id="rId30"/>
    <p:sldId id="296" r:id="rId31"/>
    <p:sldId id="292" r:id="rId3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53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37" autoAdjust="0"/>
  </p:normalViewPr>
  <p:slideViewPr>
    <p:cSldViewPr>
      <p:cViewPr varScale="1">
        <p:scale>
          <a:sx n="73" d="100"/>
          <a:sy n="73" d="100"/>
        </p:scale>
        <p:origin x="3090" y="6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392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3F53EB"/>
                </a:solidFill>
              </a:defRPr>
            </a:pPr>
            <a:r>
              <a:rPr lang="ru-RU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Доходы 2025 года, млн.руб.</a:t>
            </a:r>
          </a:p>
          <a:p>
            <a:pPr>
              <a:defRPr>
                <a:solidFill>
                  <a:srgbClr val="3F53EB"/>
                </a:solidFill>
              </a:defRPr>
            </a:pPr>
            <a:endParaRPr lang="ru-RU" dirty="0">
              <a:solidFill>
                <a:srgbClr val="3F53EB"/>
              </a:solidFill>
            </a:endParaRP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2024 года</c:v>
                </c:pt>
              </c:strCache>
            </c:strRef>
          </c:tx>
          <c:explosion val="25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 146,0</a:t>
                    </a:r>
                  </a:p>
                  <a:p>
                    <a:r>
                      <a:rPr lang="en-US"/>
                      <a:t>  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4D5-4655-B99F-02E2FFFC936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22,1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4D5-4655-B99F-02E2FFFC936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26,6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4D5-4655-B99F-02E2FFFC9364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263,6</a:t>
                    </a:r>
                  </a:p>
                  <a:p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4D5-4655-B99F-02E2FFFC9364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0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4D5-4655-B99F-02E2FFFC936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НАЛОГОВЫЕ И НЕНАЛОГОВЫЕ ДОХОДЫ</c:v>
                </c:pt>
                <c:pt idx="1">
                  <c:v>Дотации </c:v>
                </c:pt>
                <c:pt idx="2">
                  <c:v>Субсидии </c:v>
                </c:pt>
                <c:pt idx="3">
                  <c:v>Субвенции</c:v>
                </c:pt>
                <c:pt idx="4">
                  <c:v>Иные межбюджетные трансферты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 formatCode="_-* #\ ##0.00_р_._-;\-* #\ ##0.00_р_._-;_-* \-??_р_._-;_-@_-">
                  <c:v>70.034999999999997</c:v>
                </c:pt>
                <c:pt idx="1">
                  <c:v>22.1</c:v>
                </c:pt>
                <c:pt idx="2">
                  <c:v>3.4140000000000001</c:v>
                </c:pt>
                <c:pt idx="3">
                  <c:v>258.8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4D5-4655-B99F-02E2FFFC93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>
              <a:solidFill>
                <a:srgbClr val="3F53EB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Доходы 2026 года, млн.руб.</a:t>
            </a:r>
          </a:p>
          <a:p>
            <a:pPr>
              <a:defRPr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2025 года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НАЛОГОВЫЕ И НЕНАЛОГОВЫЕ ДОХОДЫ</c:v>
                </c:pt>
                <c:pt idx="1">
                  <c:v>Дотации </c:v>
                </c:pt>
                <c:pt idx="2">
                  <c:v>Субсидии </c:v>
                </c:pt>
                <c:pt idx="3">
                  <c:v>Субвенции</c:v>
                </c:pt>
                <c:pt idx="4">
                  <c:v>Иные межбюджетные трансферты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 formatCode="_-* #\ ##0.00_р_._-;\-* #\ ##0.00_р_._-;_-* \-??_р_._-;_-@_-">
                  <c:v>102.8</c:v>
                </c:pt>
                <c:pt idx="1">
                  <c:v>0.9</c:v>
                </c:pt>
                <c:pt idx="2">
                  <c:v>0.3</c:v>
                </c:pt>
                <c:pt idx="3">
                  <c:v>285.7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C3-4C8B-BAE7-5EB848314B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600">
              <a:solidFill>
                <a:srgbClr val="3F53EB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2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Доходы 2027 года,</a:t>
            </a:r>
          </a:p>
          <a:p>
            <a:pPr>
              <a:defRPr sz="240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2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млн.руб.</a:t>
            </a:r>
          </a:p>
          <a:p>
            <a:pPr>
              <a:defRPr sz="240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 sz="2400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3397084299406431"/>
          <c:y val="1.3147029685716993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2026 года</c:v>
                </c:pt>
              </c:strCache>
            </c:strRef>
          </c:tx>
          <c:explosion val="25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6AE-4F56-804E-12E6C4088B73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6AE-4F56-804E-12E6C4088B73}"/>
                </c:ext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6AE-4F56-804E-12E6C4088B73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6AE-4F56-804E-12E6C4088B73}"/>
                </c:ext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6AE-4F56-804E-12E6C4088B7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НАЛОГОВЫЕ И НЕНАЛОГОВЫЕ ДОХОДЫ</c:v>
                </c:pt>
                <c:pt idx="1">
                  <c:v>Дотации </c:v>
                </c:pt>
                <c:pt idx="2">
                  <c:v>Субсидии </c:v>
                </c:pt>
                <c:pt idx="3">
                  <c:v>Субвенции</c:v>
                </c:pt>
                <c:pt idx="4">
                  <c:v>Иные межбюджетные трансферты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 formatCode="_-* #\ ##0.00_р_._-;\-* #\ ##0.00_р_._-;_-* \-??_р_._-;_-@_-">
                  <c:v>113.2</c:v>
                </c:pt>
                <c:pt idx="1">
                  <c:v>0.9</c:v>
                </c:pt>
                <c:pt idx="2">
                  <c:v>0.3</c:v>
                </c:pt>
                <c:pt idx="3">
                  <c:v>264.5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6AE-4F56-804E-12E6C4088B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800">
              <a:solidFill>
                <a:srgbClr val="3F53EB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2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Доходы 2025 года,</a:t>
            </a:r>
          </a:p>
          <a:p>
            <a:pPr>
              <a:defRPr sz="240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2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млн.руб.</a:t>
            </a:r>
          </a:p>
          <a:p>
            <a:pPr>
              <a:defRPr sz="240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 sz="2400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33970842994064326"/>
          <c:y val="1.3147029685716996E-2"/>
        </c:manualLayout>
      </c:layout>
      <c:overlay val="0"/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legend>
      <c:legendPos val="r"/>
      <c:overlay val="0"/>
      <c:txPr>
        <a:bodyPr/>
        <a:lstStyle/>
        <a:p>
          <a:pPr>
            <a:defRPr sz="1800">
              <a:solidFill>
                <a:srgbClr val="3F53EB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B5B970-76C8-41FE-A654-35A51FC8A7A9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A42612-0689-4F01-AA73-72605DB4896D}">
      <dgm:prSet custT="1"/>
      <dgm:spPr/>
      <dgm:t>
        <a:bodyPr/>
        <a:lstStyle/>
        <a:p>
          <a:pPr algn="ctr" rtl="0"/>
          <a:endParaRPr lang="ru-RU" sz="1800" dirty="0">
            <a:solidFill>
              <a:srgbClr val="3F53EB"/>
            </a:solidFill>
            <a:latin typeface="Times New Roman" pitchFamily="18" charset="0"/>
            <a:cs typeface="Times New Roman" pitchFamily="18" charset="0"/>
          </a:endParaRPr>
        </a:p>
        <a:p>
          <a:pPr algn="ctr" rtl="0"/>
          <a:r>
            <a:rPr lang="ru-RU" sz="1200" b="1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rPr>
            <a:t>АКЦИЗЫ</a:t>
          </a:r>
        </a:p>
        <a:p>
          <a:pPr algn="ctr" rtl="0"/>
          <a:endParaRPr lang="ru-RU" sz="2000" dirty="0">
            <a:solidFill>
              <a:srgbClr val="3F53EB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84D50A-E652-4116-B9F5-393A54242E6B}" type="parTrans" cxnId="{5BBC00B4-B6BE-47D6-9DB7-2C93226203A6}">
      <dgm:prSet/>
      <dgm:spPr/>
      <dgm:t>
        <a:bodyPr/>
        <a:lstStyle/>
        <a:p>
          <a:endParaRPr lang="ru-RU"/>
        </a:p>
      </dgm:t>
    </dgm:pt>
    <dgm:pt modelId="{DFD79EFB-388F-48D8-882B-C6F0D6F2BE08}" type="sibTrans" cxnId="{5BBC00B4-B6BE-47D6-9DB7-2C93226203A6}">
      <dgm:prSet/>
      <dgm:spPr/>
      <dgm:t>
        <a:bodyPr/>
        <a:lstStyle/>
        <a:p>
          <a:endParaRPr lang="ru-RU"/>
        </a:p>
      </dgm:t>
    </dgm:pt>
    <dgm:pt modelId="{73ECECED-295A-40D6-B504-4E0D3A8F023F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1400" b="1" dirty="0">
              <a:solidFill>
                <a:srgbClr val="3F53EB"/>
              </a:solidFill>
              <a:effectLst/>
              <a:latin typeface="Times New Roman" pitchFamily="18" charset="0"/>
              <a:cs typeface="Times New Roman" pitchFamily="18" charset="0"/>
            </a:rPr>
            <a:t>НАЛОГ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400" b="1" dirty="0">
              <a:solidFill>
                <a:srgbClr val="3F53EB"/>
              </a:solidFill>
              <a:effectLst/>
              <a:latin typeface="Times New Roman" pitchFamily="18" charset="0"/>
              <a:cs typeface="Times New Roman" pitchFamily="18" charset="0"/>
            </a:rPr>
            <a:t>НА ПРИБЫЛЬ </a:t>
          </a:r>
          <a:r>
            <a:rPr lang="ru-RU" sz="1200" b="1" dirty="0">
              <a:solidFill>
                <a:srgbClr val="3F53EB"/>
              </a:solidFill>
              <a:effectLst/>
              <a:latin typeface="Times New Roman" pitchFamily="18" charset="0"/>
              <a:cs typeface="Times New Roman" pitchFamily="18" charset="0"/>
            </a:rPr>
            <a:t>ОРГАНИЗАЦИЙ</a:t>
          </a:r>
          <a:endParaRPr lang="ru-RU" sz="1800" b="1" dirty="0">
            <a:solidFill>
              <a:srgbClr val="3F53EB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40AF2DFF-0AF6-4A0A-ABBF-B91C4910CA28}" type="parTrans" cxnId="{A1578935-4FB5-4757-A1D0-B7C0EEFFB60B}">
      <dgm:prSet/>
      <dgm:spPr/>
      <dgm:t>
        <a:bodyPr/>
        <a:lstStyle/>
        <a:p>
          <a:endParaRPr lang="ru-RU"/>
        </a:p>
      </dgm:t>
    </dgm:pt>
    <dgm:pt modelId="{00EAF3C1-938C-4FC3-9B4E-6521C9A2B466}" type="sibTrans" cxnId="{A1578935-4FB5-4757-A1D0-B7C0EEFFB60B}">
      <dgm:prSet/>
      <dgm:spPr/>
      <dgm:t>
        <a:bodyPr/>
        <a:lstStyle/>
        <a:p>
          <a:endParaRPr lang="ru-RU"/>
        </a:p>
      </dgm:t>
    </dgm:pt>
    <dgm:pt modelId="{03756979-B1D2-4836-B192-3FAC4BDCDC20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b="1" dirty="0">
              <a:solidFill>
                <a:srgbClr val="3F53EB"/>
              </a:solidFill>
              <a:effectLst/>
              <a:latin typeface="Times New Roman" pitchFamily="18" charset="0"/>
              <a:cs typeface="Times New Roman" pitchFamily="18" charset="0"/>
            </a:rPr>
            <a:t>ПРОЧИЕ НАЛОГИ И СБОРЫ</a:t>
          </a:r>
        </a:p>
      </dgm:t>
    </dgm:pt>
    <dgm:pt modelId="{9D8CEE34-0BB1-4960-B918-DCAAC74AE9D3}" type="parTrans" cxnId="{5BA95F99-962E-4D4B-8200-9A545B77196C}">
      <dgm:prSet/>
      <dgm:spPr/>
      <dgm:t>
        <a:bodyPr/>
        <a:lstStyle/>
        <a:p>
          <a:endParaRPr lang="ru-RU"/>
        </a:p>
      </dgm:t>
    </dgm:pt>
    <dgm:pt modelId="{80ADA873-F138-48DC-AFC8-8AA34AE8A461}" type="sibTrans" cxnId="{5BA95F99-962E-4D4B-8200-9A545B77196C}">
      <dgm:prSet/>
      <dgm:spPr/>
      <dgm:t>
        <a:bodyPr/>
        <a:lstStyle/>
        <a:p>
          <a:endParaRPr lang="ru-RU"/>
        </a:p>
      </dgm:t>
    </dgm:pt>
    <dgm:pt modelId="{45BEE86F-B0E0-4CB3-85A6-D800C6D58F17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b="1" dirty="0">
              <a:solidFill>
                <a:srgbClr val="3F53EB"/>
              </a:solidFill>
              <a:effectLst/>
              <a:latin typeface="Times New Roman" pitchFamily="18" charset="0"/>
              <a:cs typeface="Times New Roman" pitchFamily="18" charset="0"/>
            </a:rPr>
            <a:t>НАЛОГ НА ИМУЩЕСТВО ОРГАНИЗАЦИЙ</a:t>
          </a:r>
        </a:p>
      </dgm:t>
    </dgm:pt>
    <dgm:pt modelId="{29626DF0-65B7-4D42-A636-B43E1CCB6262}" type="parTrans" cxnId="{F8FD6C04-58AE-46B8-92C0-CE4DE583D254}">
      <dgm:prSet/>
      <dgm:spPr/>
      <dgm:t>
        <a:bodyPr/>
        <a:lstStyle/>
        <a:p>
          <a:endParaRPr lang="ru-RU"/>
        </a:p>
      </dgm:t>
    </dgm:pt>
    <dgm:pt modelId="{E482A22D-DD72-4E66-BCD6-6D608E4C1BBC}" type="sibTrans" cxnId="{F8FD6C04-58AE-46B8-92C0-CE4DE583D254}">
      <dgm:prSet/>
      <dgm:spPr/>
      <dgm:t>
        <a:bodyPr/>
        <a:lstStyle/>
        <a:p>
          <a:endParaRPr lang="ru-RU"/>
        </a:p>
      </dgm:t>
    </dgm:pt>
    <dgm:pt modelId="{5BB89DAB-6187-473B-B63F-557CBE68C735}" type="pres">
      <dgm:prSet presAssocID="{F2B5B970-76C8-41FE-A654-35A51FC8A7A9}" presName="Name0" presStyleCnt="0">
        <dgm:presLayoutVars>
          <dgm:dir/>
          <dgm:resizeHandles val="exact"/>
        </dgm:presLayoutVars>
      </dgm:prSet>
      <dgm:spPr/>
    </dgm:pt>
    <dgm:pt modelId="{FA338A33-3B71-4A9B-BB64-92770A79457B}" type="pres">
      <dgm:prSet presAssocID="{3EA42612-0689-4F01-AA73-72605DB4896D}" presName="Name5" presStyleLbl="vennNode1" presStyleIdx="0" presStyleCnt="4" custScaleX="102424" custScaleY="98436" custLinFactNeighborX="-23357" custLinFactNeighborY="-1190">
        <dgm:presLayoutVars>
          <dgm:bulletEnabled val="1"/>
        </dgm:presLayoutVars>
      </dgm:prSet>
      <dgm:spPr/>
    </dgm:pt>
    <dgm:pt modelId="{4C067AC6-48F5-45CB-99CA-FD61AB97F0E5}" type="pres">
      <dgm:prSet presAssocID="{DFD79EFB-388F-48D8-882B-C6F0D6F2BE08}" presName="space" presStyleCnt="0"/>
      <dgm:spPr/>
    </dgm:pt>
    <dgm:pt modelId="{47CF2E44-A9C6-42BD-A19B-A21000016417}" type="pres">
      <dgm:prSet presAssocID="{73ECECED-295A-40D6-B504-4E0D3A8F023F}" presName="Name5" presStyleLbl="vennNode1" presStyleIdx="1" presStyleCnt="4" custScaleX="117591">
        <dgm:presLayoutVars>
          <dgm:bulletEnabled val="1"/>
        </dgm:presLayoutVars>
      </dgm:prSet>
      <dgm:spPr/>
    </dgm:pt>
    <dgm:pt modelId="{1801C933-4BD5-4863-BA74-48C09074109E}" type="pres">
      <dgm:prSet presAssocID="{00EAF3C1-938C-4FC3-9B4E-6521C9A2B466}" presName="space" presStyleCnt="0"/>
      <dgm:spPr/>
    </dgm:pt>
    <dgm:pt modelId="{F5C8BD3B-43CF-4E15-AF98-86E4657379D8}" type="pres">
      <dgm:prSet presAssocID="{45BEE86F-B0E0-4CB3-85A6-D800C6D58F17}" presName="Name5" presStyleLbl="vennNode1" presStyleIdx="2" presStyleCnt="4" custScaleX="135826">
        <dgm:presLayoutVars>
          <dgm:bulletEnabled val="1"/>
        </dgm:presLayoutVars>
      </dgm:prSet>
      <dgm:spPr/>
    </dgm:pt>
    <dgm:pt modelId="{8344DD85-F62C-4185-91BD-3E4AD8B55495}" type="pres">
      <dgm:prSet presAssocID="{E482A22D-DD72-4E66-BCD6-6D608E4C1BBC}" presName="space" presStyleCnt="0"/>
      <dgm:spPr/>
    </dgm:pt>
    <dgm:pt modelId="{96B53D6A-F485-49A3-9B23-1EBB1F6537AD}" type="pres">
      <dgm:prSet presAssocID="{03756979-B1D2-4836-B192-3FAC4BDCDC20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1553CB01-80BA-485F-B291-8E466B928328}" type="presOf" srcId="{3EA42612-0689-4F01-AA73-72605DB4896D}" destId="{FA338A33-3B71-4A9B-BB64-92770A79457B}" srcOrd="0" destOrd="0" presId="urn:microsoft.com/office/officeart/2005/8/layout/venn3"/>
    <dgm:cxn modelId="{F8FD6C04-58AE-46B8-92C0-CE4DE583D254}" srcId="{F2B5B970-76C8-41FE-A654-35A51FC8A7A9}" destId="{45BEE86F-B0E0-4CB3-85A6-D800C6D58F17}" srcOrd="2" destOrd="0" parTransId="{29626DF0-65B7-4D42-A636-B43E1CCB6262}" sibTransId="{E482A22D-DD72-4E66-BCD6-6D608E4C1BBC}"/>
    <dgm:cxn modelId="{9E7ADB0C-F876-4C63-A3AF-3E2883F0BABD}" type="presOf" srcId="{45BEE86F-B0E0-4CB3-85A6-D800C6D58F17}" destId="{F5C8BD3B-43CF-4E15-AF98-86E4657379D8}" srcOrd="0" destOrd="0" presId="urn:microsoft.com/office/officeart/2005/8/layout/venn3"/>
    <dgm:cxn modelId="{A1578935-4FB5-4757-A1D0-B7C0EEFFB60B}" srcId="{F2B5B970-76C8-41FE-A654-35A51FC8A7A9}" destId="{73ECECED-295A-40D6-B504-4E0D3A8F023F}" srcOrd="1" destOrd="0" parTransId="{40AF2DFF-0AF6-4A0A-ABBF-B91C4910CA28}" sibTransId="{00EAF3C1-938C-4FC3-9B4E-6521C9A2B466}"/>
    <dgm:cxn modelId="{93DFDD59-E84B-4FD1-9928-799D40AE62AC}" type="presOf" srcId="{03756979-B1D2-4836-B192-3FAC4BDCDC20}" destId="{96B53D6A-F485-49A3-9B23-1EBB1F6537AD}" srcOrd="0" destOrd="0" presId="urn:microsoft.com/office/officeart/2005/8/layout/venn3"/>
    <dgm:cxn modelId="{52D3ED7F-6F36-42F0-B98A-B0462242E7D9}" type="presOf" srcId="{F2B5B970-76C8-41FE-A654-35A51FC8A7A9}" destId="{5BB89DAB-6187-473B-B63F-557CBE68C735}" srcOrd="0" destOrd="0" presId="urn:microsoft.com/office/officeart/2005/8/layout/venn3"/>
    <dgm:cxn modelId="{5BA95F99-962E-4D4B-8200-9A545B77196C}" srcId="{F2B5B970-76C8-41FE-A654-35A51FC8A7A9}" destId="{03756979-B1D2-4836-B192-3FAC4BDCDC20}" srcOrd="3" destOrd="0" parTransId="{9D8CEE34-0BB1-4960-B918-DCAAC74AE9D3}" sibTransId="{80ADA873-F138-48DC-AFC8-8AA34AE8A461}"/>
    <dgm:cxn modelId="{5BBC00B4-B6BE-47D6-9DB7-2C93226203A6}" srcId="{F2B5B970-76C8-41FE-A654-35A51FC8A7A9}" destId="{3EA42612-0689-4F01-AA73-72605DB4896D}" srcOrd="0" destOrd="0" parTransId="{1A84D50A-E652-4116-B9F5-393A54242E6B}" sibTransId="{DFD79EFB-388F-48D8-882B-C6F0D6F2BE08}"/>
    <dgm:cxn modelId="{E44EC8D0-FCDE-4D96-84FC-383A756FC086}" type="presOf" srcId="{73ECECED-295A-40D6-B504-4E0D3A8F023F}" destId="{47CF2E44-A9C6-42BD-A19B-A21000016417}" srcOrd="0" destOrd="0" presId="urn:microsoft.com/office/officeart/2005/8/layout/venn3"/>
    <dgm:cxn modelId="{0622309C-4AAE-47C8-BB97-AC2A81B2C2A8}" type="presParOf" srcId="{5BB89DAB-6187-473B-B63F-557CBE68C735}" destId="{FA338A33-3B71-4A9B-BB64-92770A79457B}" srcOrd="0" destOrd="0" presId="urn:microsoft.com/office/officeart/2005/8/layout/venn3"/>
    <dgm:cxn modelId="{95CD2CBA-CB5A-4588-AFD1-BD982BEF79D5}" type="presParOf" srcId="{5BB89DAB-6187-473B-B63F-557CBE68C735}" destId="{4C067AC6-48F5-45CB-99CA-FD61AB97F0E5}" srcOrd="1" destOrd="0" presId="urn:microsoft.com/office/officeart/2005/8/layout/venn3"/>
    <dgm:cxn modelId="{84854D14-461F-4FC4-A1AC-7BB9FF78B9EC}" type="presParOf" srcId="{5BB89DAB-6187-473B-B63F-557CBE68C735}" destId="{47CF2E44-A9C6-42BD-A19B-A21000016417}" srcOrd="2" destOrd="0" presId="urn:microsoft.com/office/officeart/2005/8/layout/venn3"/>
    <dgm:cxn modelId="{C8D285CA-71FF-4C50-AEEE-A89353982B9F}" type="presParOf" srcId="{5BB89DAB-6187-473B-B63F-557CBE68C735}" destId="{1801C933-4BD5-4863-BA74-48C09074109E}" srcOrd="3" destOrd="0" presId="urn:microsoft.com/office/officeart/2005/8/layout/venn3"/>
    <dgm:cxn modelId="{D63B5A8A-74FD-47AB-8FBC-39D65A25DF59}" type="presParOf" srcId="{5BB89DAB-6187-473B-B63F-557CBE68C735}" destId="{F5C8BD3B-43CF-4E15-AF98-86E4657379D8}" srcOrd="4" destOrd="0" presId="urn:microsoft.com/office/officeart/2005/8/layout/venn3"/>
    <dgm:cxn modelId="{51B8C2A7-4D02-4CF0-9626-BB163ADE0C13}" type="presParOf" srcId="{5BB89DAB-6187-473B-B63F-557CBE68C735}" destId="{8344DD85-F62C-4185-91BD-3E4AD8B55495}" srcOrd="5" destOrd="0" presId="urn:microsoft.com/office/officeart/2005/8/layout/venn3"/>
    <dgm:cxn modelId="{32996464-3D76-40DD-8117-37E24681C9A5}" type="presParOf" srcId="{5BB89DAB-6187-473B-B63F-557CBE68C735}" destId="{96B53D6A-F485-49A3-9B23-1EBB1F6537AD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338A33-3B71-4A9B-BB64-92770A79457B}">
      <dsp:nvSpPr>
        <dsp:cNvPr id="0" name=""/>
        <dsp:cNvSpPr/>
      </dsp:nvSpPr>
      <dsp:spPr>
        <a:xfrm>
          <a:off x="0" y="950071"/>
          <a:ext cx="1628730" cy="156531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7513" tIns="22860" rIns="87513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 dirty="0">
            <a:solidFill>
              <a:srgbClr val="3F53EB"/>
            </a:solidFill>
            <a:latin typeface="Times New Roman" pitchFamily="18" charset="0"/>
            <a:cs typeface="Times New Roman" pitchFamily="18" charset="0"/>
          </a:endParaRPr>
        </a:p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rPr>
            <a:t>АКЦИЗЫ</a:t>
          </a:r>
        </a:p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 dirty="0">
            <a:solidFill>
              <a:srgbClr val="3F53EB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8522" y="1179306"/>
        <a:ext cx="1151686" cy="1106843"/>
      </dsp:txXfrm>
    </dsp:sp>
    <dsp:sp modelId="{47CF2E44-A9C6-42BD-A19B-A21000016417}">
      <dsp:nvSpPr>
        <dsp:cNvPr id="0" name=""/>
        <dsp:cNvSpPr/>
      </dsp:nvSpPr>
      <dsp:spPr>
        <a:xfrm>
          <a:off x="1313003" y="956559"/>
          <a:ext cx="1869913" cy="159018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7513" tIns="17780" rIns="87513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b="1" kern="1200" dirty="0">
              <a:solidFill>
                <a:srgbClr val="3F53EB"/>
              </a:solidFill>
              <a:effectLst/>
              <a:latin typeface="Times New Roman" pitchFamily="18" charset="0"/>
              <a:cs typeface="Times New Roman" pitchFamily="18" charset="0"/>
            </a:rPr>
            <a:t>НАЛОГ 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b="1" kern="1200" dirty="0">
              <a:solidFill>
                <a:srgbClr val="3F53EB"/>
              </a:solidFill>
              <a:effectLst/>
              <a:latin typeface="Times New Roman" pitchFamily="18" charset="0"/>
              <a:cs typeface="Times New Roman" pitchFamily="18" charset="0"/>
            </a:rPr>
            <a:t>НА ПРИБЫЛЬ </a:t>
          </a:r>
          <a:r>
            <a:rPr lang="ru-RU" sz="1200" b="1" kern="1200" dirty="0">
              <a:solidFill>
                <a:srgbClr val="3F53EB"/>
              </a:solidFill>
              <a:effectLst/>
              <a:latin typeface="Times New Roman" pitchFamily="18" charset="0"/>
              <a:cs typeface="Times New Roman" pitchFamily="18" charset="0"/>
            </a:rPr>
            <a:t>ОРГАНИЗАЦИЙ</a:t>
          </a:r>
          <a:endParaRPr lang="ru-RU" sz="1800" b="1" kern="1200" dirty="0">
            <a:solidFill>
              <a:srgbClr val="3F53EB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1586845" y="1189436"/>
        <a:ext cx="1322229" cy="1124430"/>
      </dsp:txXfrm>
    </dsp:sp>
    <dsp:sp modelId="{F5C8BD3B-43CF-4E15-AF98-86E4657379D8}">
      <dsp:nvSpPr>
        <dsp:cNvPr id="0" name=""/>
        <dsp:cNvSpPr/>
      </dsp:nvSpPr>
      <dsp:spPr>
        <a:xfrm>
          <a:off x="2864880" y="956559"/>
          <a:ext cx="2159883" cy="159018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7513" tIns="17780" rIns="87513" bIns="1778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b="1" kern="1200" dirty="0">
              <a:solidFill>
                <a:srgbClr val="3F53EB"/>
              </a:solidFill>
              <a:effectLst/>
              <a:latin typeface="Times New Roman" pitchFamily="18" charset="0"/>
              <a:cs typeface="Times New Roman" pitchFamily="18" charset="0"/>
            </a:rPr>
            <a:t>НАЛОГ НА ИМУЩЕСТВО ОРГАНИЗАЦИЙ</a:t>
          </a:r>
        </a:p>
      </dsp:txBody>
      <dsp:txXfrm>
        <a:off x="3181188" y="1189436"/>
        <a:ext cx="1527267" cy="1124430"/>
      </dsp:txXfrm>
    </dsp:sp>
    <dsp:sp modelId="{96B53D6A-F485-49A3-9B23-1EBB1F6537AD}">
      <dsp:nvSpPr>
        <dsp:cNvPr id="0" name=""/>
        <dsp:cNvSpPr/>
      </dsp:nvSpPr>
      <dsp:spPr>
        <a:xfrm>
          <a:off x="4706727" y="956559"/>
          <a:ext cx="1590184" cy="159018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7513" tIns="17780" rIns="87513" bIns="1778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b="1" kern="1200" dirty="0">
              <a:solidFill>
                <a:srgbClr val="3F53EB"/>
              </a:solidFill>
              <a:effectLst/>
              <a:latin typeface="Times New Roman" pitchFamily="18" charset="0"/>
              <a:cs typeface="Times New Roman" pitchFamily="18" charset="0"/>
            </a:rPr>
            <a:t>ПРОЧИЕ НАЛОГИ И СБОРЫ</a:t>
          </a:r>
        </a:p>
      </dsp:txBody>
      <dsp:txXfrm>
        <a:off x="4939604" y="1189436"/>
        <a:ext cx="1124430" cy="1124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8F8C3-939D-40E3-B60A-EFD7FAA1E961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B8456-AE21-4D13-BC4B-79853CF3A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84"/>
            <a:ext cx="5829300" cy="19600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E88C-6BC2-4526-A869-DDD8F31C7B21}" type="datetime1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E8799-D401-402B-8B19-A32722403780}" type="datetime1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386387" y="366186"/>
            <a:ext cx="1671638" cy="780203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1477" y="366186"/>
            <a:ext cx="4900613" cy="78020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19783-CA31-489C-ACD8-BD5994F367E3}" type="datetime1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86EF5-B93F-455C-8436-E10918DC5D09}" type="datetime1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83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B5302-8BA8-42ED-8524-818AFA2021BD}" type="datetime1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1475" y="2133606"/>
            <a:ext cx="3286125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71900" y="2133606"/>
            <a:ext cx="3286125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74BB-80F1-43C2-9429-29C46E70D255}" type="datetime1">
              <a:rPr lang="ru-RU" smtClean="0"/>
              <a:pPr/>
              <a:t>05.12.2024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EFFE5-DEF0-4B26-B679-CC95A031515B}" type="datetime1">
              <a:rPr lang="ru-RU" smtClean="0"/>
              <a:pPr/>
              <a:t>05.12.2024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6FBAE-16D5-4D7E-A868-14EE638F7ED9}" type="datetime1">
              <a:rPr lang="ru-RU" smtClean="0"/>
              <a:pPr/>
              <a:t>05.12.2024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56C5D-EA45-4374-B824-F128BF6B296D}" type="datetime1">
              <a:rPr lang="ru-RU" smtClean="0"/>
              <a:pPr/>
              <a:t>05.12.2024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7448-6963-4985-BF03-E5820B704241}" type="datetime1">
              <a:rPr lang="ru-RU" smtClean="0"/>
              <a:pPr/>
              <a:t>05.12.2024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1A9AE-5CFC-4DF1-8345-C1706B0BE501}" type="datetime1">
              <a:rPr lang="ru-RU" smtClean="0"/>
              <a:pPr/>
              <a:t>05.12.2024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6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5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E5DE3-C72D-40E3-B485-BC6E63EA84E7}" type="datetime1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50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5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internet.garant.ru/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internet.garant.ru/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2786050"/>
            <a:ext cx="4800600" cy="4732350"/>
          </a:xfrm>
        </p:spPr>
        <p:txBody>
          <a:bodyPr>
            <a:normAutofit fontScale="55000" lnSpcReduction="20000"/>
          </a:bodyPr>
          <a:lstStyle/>
          <a:p>
            <a:r>
              <a:rPr lang="ru-RU" sz="5100" b="1" i="1" kern="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Бюджет для граждан к</a:t>
            </a:r>
            <a:r>
              <a:rPr lang="en-US" sz="5100" b="1" i="1" kern="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b="1" i="1" kern="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проекту решения  Льговского Городского Совета депутатов </a:t>
            </a:r>
            <a:br>
              <a:rPr lang="ru-RU" sz="5100" b="1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b="1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«О бюджете муниципального образования «Город Льгов» </a:t>
            </a:r>
            <a:br>
              <a:rPr lang="ru-RU" sz="5100" b="1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b="1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Курской области на 2025 год и на плановый период 2026 и 2027 годов»</a:t>
            </a:r>
            <a:br>
              <a:rPr lang="ru-RU" sz="5100" b="1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100" b="1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3F53EB"/>
              </a:solidFill>
            </a:endParaRPr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6937" y="285721"/>
            <a:ext cx="1261231" cy="15716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0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90" y="1643042"/>
            <a:ext cx="6500858" cy="7000924"/>
          </a:xfrm>
        </p:spPr>
        <p:txBody>
          <a:bodyPr>
            <a:noAutofit/>
          </a:bodyPr>
          <a:lstStyle/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Целью основных направлений бюджетной политики на 2025 год и на плановый период 2026 и 2027 годов является определение основных подходов к формированию характеристик и прогнозируемых параметров проекта местного бюджета на 2025 год и на плановый период 2026 и 2027 годов и дальнейшее повышение эффективности использования бюджетных средств.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Основными задачами бюджетной политики на 2025 год и на плановый период 2026 и 2027 годов будут: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долгосрочной сбалансированности и устойчивости бюджетной системы как базового принципа ответственной бюджетной политики;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местного бюджета на основе муниципальных программ с учетом интеграции в них проектов, направленных на достижение соответствующих результатов региональных и федеральных проектов в рамках решения задач национальных проектов; 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безусловное исполнение всех социально значимых обязательств государства и стратегическая </a:t>
            </a:r>
            <a:r>
              <a:rPr lang="ru-RU" sz="1050" dirty="0" err="1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приоритизация</a:t>
            </a:r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расходов бюджета, направленных на достижение целей и целевых показателей национальных проектов, определенных в соответствии с Указами Президента Российской Федерации от 7 мая 2024 года № 309, а также результатов входящих в их состав региональных проектов;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соблюдение условий соглашений, заключенных Администрацией города Льгова с Министерством финансов и бюджетного контроля Курской области;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мер по повышению эффективности использования бюджетных средств, в том числе путем выполнения мероприятий по оздоровлению муниципальных финансов;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финансовое обеспечение принятых расходных обязательств с учетом проведения мероприятий по их оптимизации, сокращению неэффективных расходов бюджета, недопущение установления и исполнения расходных обязательств, не относящихся к полномочиям органов местного самоуправления;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мероприятий государственной социальной поддержки граждан на основе применения принципа нуждаемости и адресности;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финансовое обеспечение реализации инфраструктурных проектов; строгое соблюдение бюджетно-финансовой дисциплины всеми главными распорядителями и получателями бюджетных средств;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осуществление анализа деятельности казенных, бюджетных и автономных учреждений;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недопущение просроченной кредиторской задолженности по заработной плате и социальным выплатам;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совершенствование внутреннего муниципального финансового контроля в сфере бюджетных правоотношений, внутреннего финансового контроля и внутреннего финансового аудита;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результативности предоставления субсидий юридическим лицам посредством мониторинга достижения показателей результативности их предоставления;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 реализации практики инициативного бюджетирования в городе Льгове в целях вовлечения граждан в решение первоочередных проблем местного значения и повышения уровня доверия к власти;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открытости и прозрачности бюджетного процесса, доступности информации о муниципальных финансах;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мероприятий, направленных на повышение финансовой грамотности  населения, способствующих осознанному использованию гражданами финансовых продуктов и услуг, разумному принятию ими финансовых решений, инвестирования и управления рисками.</a:t>
            </a:r>
          </a:p>
          <a:p>
            <a:r>
              <a:rPr lang="ru-RU" sz="105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1200" dirty="0">
              <a:solidFill>
                <a:srgbClr val="3F53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357158"/>
            <a:ext cx="4643470" cy="1571636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r>
              <a:rPr lang="ru-RU" sz="2000" b="1" dirty="0"/>
              <a:t> </a:t>
            </a:r>
            <a:br>
              <a:rPr lang="ru-RU" sz="2000" b="1" dirty="0"/>
            </a:br>
            <a:r>
              <a:rPr lang="ru-RU" sz="2400" b="1" dirty="0"/>
              <a:t> </a:t>
            </a:r>
            <a:r>
              <a:rPr lang="ru-RU" sz="20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Основные показатели </a:t>
            </a:r>
            <a:br>
              <a:rPr lang="ru-RU" sz="2000" b="1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социально-экономического развития города Льгова Курской области на 2025 год и плановый период 2026 и 2027 годов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i="1" dirty="0"/>
            </a:br>
            <a:br>
              <a:rPr lang="ru-RU" sz="2200" i="1" dirty="0"/>
            </a:br>
            <a:br>
              <a:rPr lang="ru-RU" sz="2200" i="1" dirty="0"/>
            </a:br>
            <a:r>
              <a:rPr lang="ru-RU" sz="2000" b="1" dirty="0"/>
              <a:t> </a:t>
            </a:r>
            <a:br>
              <a:rPr lang="ru-RU" sz="20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4B270441-7D48-86D7-C7CB-502438B5C91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63680" y="2112860"/>
          <a:ext cx="6130640" cy="60755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8401">
                  <a:extLst>
                    <a:ext uri="{9D8B030D-6E8A-4147-A177-3AD203B41FA5}">
                      <a16:colId xmlns:a16="http://schemas.microsoft.com/office/drawing/2014/main" val="10993515"/>
                    </a:ext>
                  </a:extLst>
                </a:gridCol>
                <a:gridCol w="586290">
                  <a:extLst>
                    <a:ext uri="{9D8B030D-6E8A-4147-A177-3AD203B41FA5}">
                      <a16:colId xmlns:a16="http://schemas.microsoft.com/office/drawing/2014/main" val="23927692"/>
                    </a:ext>
                  </a:extLst>
                </a:gridCol>
                <a:gridCol w="673762">
                  <a:extLst>
                    <a:ext uri="{9D8B030D-6E8A-4147-A177-3AD203B41FA5}">
                      <a16:colId xmlns:a16="http://schemas.microsoft.com/office/drawing/2014/main" val="4027313146"/>
                    </a:ext>
                  </a:extLst>
                </a:gridCol>
                <a:gridCol w="673762">
                  <a:extLst>
                    <a:ext uri="{9D8B030D-6E8A-4147-A177-3AD203B41FA5}">
                      <a16:colId xmlns:a16="http://schemas.microsoft.com/office/drawing/2014/main" val="2745376093"/>
                    </a:ext>
                  </a:extLst>
                </a:gridCol>
                <a:gridCol w="690901">
                  <a:extLst>
                    <a:ext uri="{9D8B030D-6E8A-4147-A177-3AD203B41FA5}">
                      <a16:colId xmlns:a16="http://schemas.microsoft.com/office/drawing/2014/main" val="3083680044"/>
                    </a:ext>
                  </a:extLst>
                </a:gridCol>
                <a:gridCol w="673762">
                  <a:extLst>
                    <a:ext uri="{9D8B030D-6E8A-4147-A177-3AD203B41FA5}">
                      <a16:colId xmlns:a16="http://schemas.microsoft.com/office/drawing/2014/main" val="3928112488"/>
                    </a:ext>
                  </a:extLst>
                </a:gridCol>
                <a:gridCol w="673762">
                  <a:extLst>
                    <a:ext uri="{9D8B030D-6E8A-4147-A177-3AD203B41FA5}">
                      <a16:colId xmlns:a16="http://schemas.microsoft.com/office/drawing/2014/main" val="3543904992"/>
                    </a:ext>
                  </a:extLst>
                </a:gridCol>
              </a:tblGrid>
              <a:tr h="701321"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Ед. изм.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2023</a:t>
                      </a:r>
                      <a:endParaRPr lang="ru-RU" sz="1900">
                        <a:effectLst/>
                      </a:endParaRPr>
                    </a:p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год</a:t>
                      </a:r>
                      <a:endParaRPr lang="ru-RU" sz="1900">
                        <a:effectLst/>
                      </a:endParaRPr>
                    </a:p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отчет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2024</a:t>
                      </a:r>
                      <a:endParaRPr lang="ru-RU" sz="1900">
                        <a:effectLst/>
                      </a:endParaRPr>
                    </a:p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год</a:t>
                      </a:r>
                      <a:endParaRPr lang="ru-RU" sz="1900">
                        <a:effectLst/>
                      </a:endParaRPr>
                    </a:p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оценка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2025</a:t>
                      </a:r>
                      <a:endParaRPr lang="ru-RU" sz="1900">
                        <a:effectLst/>
                      </a:endParaRPr>
                    </a:p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год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2026</a:t>
                      </a:r>
                      <a:endParaRPr lang="ru-RU" sz="1900">
                        <a:effectLst/>
                      </a:endParaRPr>
                    </a:p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год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2027</a:t>
                      </a:r>
                      <a:endParaRPr lang="ru-RU" sz="1900">
                        <a:effectLst/>
                      </a:endParaRPr>
                    </a:p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год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extLst>
                  <a:ext uri="{0D108BD9-81ED-4DB2-BD59-A6C34878D82A}">
                    <a16:rowId xmlns:a16="http://schemas.microsoft.com/office/drawing/2014/main" val="1771337655"/>
                  </a:ext>
                </a:extLst>
              </a:tr>
              <a:tr h="271880">
                <a:tc gridSpan="7"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Базовый вариант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9097055"/>
                  </a:ext>
                </a:extLst>
              </a:tr>
              <a:tr h="341183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Объем промышленной продукции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extLst>
                  <a:ext uri="{0D108BD9-81ED-4DB2-BD59-A6C34878D82A}">
                    <a16:rowId xmlns:a16="http://schemas.microsoft.com/office/drawing/2014/main" val="2576906271"/>
                  </a:ext>
                </a:extLst>
              </a:tr>
              <a:tr h="682367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Объем отгруженных товаров собственного производства, выполненных работ и услуг в ценах соответствующих лет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млн.руб.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979,1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1397,2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extLst>
                  <a:ext uri="{0D108BD9-81ED-4DB2-BD59-A6C34878D82A}">
                    <a16:rowId xmlns:a16="http://schemas.microsoft.com/office/drawing/2014/main" val="4176047724"/>
                  </a:ext>
                </a:extLst>
              </a:tr>
              <a:tr h="511775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индекс промышленного производства к предыдущему году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%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90,9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133,9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extLst>
                  <a:ext uri="{0D108BD9-81ED-4DB2-BD59-A6C34878D82A}">
                    <a16:rowId xmlns:a16="http://schemas.microsoft.com/office/drawing/2014/main" val="1563408263"/>
                  </a:ext>
                </a:extLst>
              </a:tr>
              <a:tr h="341183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Инвестиции в основной капитал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extLst>
                  <a:ext uri="{0D108BD9-81ED-4DB2-BD59-A6C34878D82A}">
                    <a16:rowId xmlns:a16="http://schemas.microsoft.com/office/drawing/2014/main" val="4016540558"/>
                  </a:ext>
                </a:extLst>
              </a:tr>
              <a:tr h="284319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в ценах соответствующих лет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млн.руб.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220,9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69,9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extLst>
                  <a:ext uri="{0D108BD9-81ED-4DB2-BD59-A6C34878D82A}">
                    <a16:rowId xmlns:a16="http://schemas.microsoft.com/office/drawing/2014/main" val="2032097432"/>
                  </a:ext>
                </a:extLst>
              </a:tr>
              <a:tr h="341183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индекс физического объема к предыдущему периоду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%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39,2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31,3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extLst>
                  <a:ext uri="{0D108BD9-81ED-4DB2-BD59-A6C34878D82A}">
                    <a16:rowId xmlns:a16="http://schemas.microsoft.com/office/drawing/2014/main" val="4051428961"/>
                  </a:ext>
                </a:extLst>
              </a:tr>
              <a:tr h="511775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Объем работ, выполненных по виду деятельности «Строительство»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extLst>
                  <a:ext uri="{0D108BD9-81ED-4DB2-BD59-A6C34878D82A}">
                    <a16:rowId xmlns:a16="http://schemas.microsoft.com/office/drawing/2014/main" val="777282260"/>
                  </a:ext>
                </a:extLst>
              </a:tr>
              <a:tr h="284319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в ценах соответствующих лет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млн.руб.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4,5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4,35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extLst>
                  <a:ext uri="{0D108BD9-81ED-4DB2-BD59-A6C34878D82A}">
                    <a16:rowId xmlns:a16="http://schemas.microsoft.com/office/drawing/2014/main" val="3955011725"/>
                  </a:ext>
                </a:extLst>
              </a:tr>
              <a:tr h="341183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индекс физического объема к предыдущему периоду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%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108,2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90,8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extLst>
                  <a:ext uri="{0D108BD9-81ED-4DB2-BD59-A6C34878D82A}">
                    <a16:rowId xmlns:a16="http://schemas.microsoft.com/office/drawing/2014/main" val="797404141"/>
                  </a:ext>
                </a:extLst>
              </a:tr>
              <a:tr h="284319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Финансовый результат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extLst>
                  <a:ext uri="{0D108BD9-81ED-4DB2-BD59-A6C34878D82A}">
                    <a16:rowId xmlns:a16="http://schemas.microsoft.com/office/drawing/2014/main" val="3870151512"/>
                  </a:ext>
                </a:extLst>
              </a:tr>
              <a:tr h="284319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Прибыль (+), убыток (-)-всего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млн.руб.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233,8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114,1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extLst>
                  <a:ext uri="{0D108BD9-81ED-4DB2-BD59-A6C34878D82A}">
                    <a16:rowId xmlns:a16="http://schemas.microsoft.com/office/drawing/2014/main" val="2427115627"/>
                  </a:ext>
                </a:extLst>
              </a:tr>
              <a:tr h="284319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В том числе: прибыль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млн.руб.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261,8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128,6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extLst>
                  <a:ext uri="{0D108BD9-81ED-4DB2-BD59-A6C34878D82A}">
                    <a16:rowId xmlns:a16="http://schemas.microsoft.com/office/drawing/2014/main" val="3756248574"/>
                  </a:ext>
                </a:extLst>
              </a:tr>
              <a:tr h="284319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                       убыток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млн.руб.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27,9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14,5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extLst>
                  <a:ext uri="{0D108BD9-81ED-4DB2-BD59-A6C34878D82A}">
                    <a16:rowId xmlns:a16="http://schemas.microsoft.com/office/drawing/2014/main" val="3490101468"/>
                  </a:ext>
                </a:extLst>
              </a:tr>
              <a:tr h="284319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Оборот розничной торговли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 dirty="0">
                          <a:effectLst/>
                        </a:rPr>
                        <a:t> 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972" marR="63972" marT="0" marB="0"/>
                </a:tc>
                <a:extLst>
                  <a:ext uri="{0D108BD9-81ED-4DB2-BD59-A6C34878D82A}">
                    <a16:rowId xmlns:a16="http://schemas.microsoft.com/office/drawing/2014/main" val="57324943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r>
              <a:rPr lang="ru-RU" sz="2000" b="1" dirty="0"/>
              <a:t> </a:t>
            </a:r>
            <a:br>
              <a:rPr lang="ru-RU" sz="20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12</a:t>
            </a:fld>
            <a:endParaRPr lang="ru-RU"/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5416067C-2EF6-C0A2-18DA-437B70DFAAE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42900" y="3256446"/>
          <a:ext cx="6172199" cy="37883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3033">
                  <a:extLst>
                    <a:ext uri="{9D8B030D-6E8A-4147-A177-3AD203B41FA5}">
                      <a16:colId xmlns:a16="http://schemas.microsoft.com/office/drawing/2014/main" val="3788284570"/>
                    </a:ext>
                  </a:extLst>
                </a:gridCol>
                <a:gridCol w="590265">
                  <a:extLst>
                    <a:ext uri="{9D8B030D-6E8A-4147-A177-3AD203B41FA5}">
                      <a16:colId xmlns:a16="http://schemas.microsoft.com/office/drawing/2014/main" val="1409705951"/>
                    </a:ext>
                  </a:extLst>
                </a:gridCol>
                <a:gridCol w="678329">
                  <a:extLst>
                    <a:ext uri="{9D8B030D-6E8A-4147-A177-3AD203B41FA5}">
                      <a16:colId xmlns:a16="http://schemas.microsoft.com/office/drawing/2014/main" val="821002216"/>
                    </a:ext>
                  </a:extLst>
                </a:gridCol>
                <a:gridCol w="678329">
                  <a:extLst>
                    <a:ext uri="{9D8B030D-6E8A-4147-A177-3AD203B41FA5}">
                      <a16:colId xmlns:a16="http://schemas.microsoft.com/office/drawing/2014/main" val="133618708"/>
                    </a:ext>
                  </a:extLst>
                </a:gridCol>
                <a:gridCol w="695585">
                  <a:extLst>
                    <a:ext uri="{9D8B030D-6E8A-4147-A177-3AD203B41FA5}">
                      <a16:colId xmlns:a16="http://schemas.microsoft.com/office/drawing/2014/main" val="2738816315"/>
                    </a:ext>
                  </a:extLst>
                </a:gridCol>
                <a:gridCol w="678329">
                  <a:extLst>
                    <a:ext uri="{9D8B030D-6E8A-4147-A177-3AD203B41FA5}">
                      <a16:colId xmlns:a16="http://schemas.microsoft.com/office/drawing/2014/main" val="2874128034"/>
                    </a:ext>
                  </a:extLst>
                </a:gridCol>
                <a:gridCol w="678329">
                  <a:extLst>
                    <a:ext uri="{9D8B030D-6E8A-4147-A177-3AD203B41FA5}">
                      <a16:colId xmlns:a16="http://schemas.microsoft.com/office/drawing/2014/main" val="1706099120"/>
                    </a:ext>
                  </a:extLst>
                </a:gridCol>
              </a:tblGrid>
              <a:tr h="286247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в ценах соответствующих лет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млн.руб.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2579,4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1751,8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extLst>
                  <a:ext uri="{0D108BD9-81ED-4DB2-BD59-A6C34878D82A}">
                    <a16:rowId xmlns:a16="http://schemas.microsoft.com/office/drawing/2014/main" val="3878633780"/>
                  </a:ext>
                </a:extLst>
              </a:tr>
              <a:tr h="343496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индекс физического объема к предыдущему периоду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%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113,7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63,3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extLst>
                  <a:ext uri="{0D108BD9-81ED-4DB2-BD59-A6C34878D82A}">
                    <a16:rowId xmlns:a16="http://schemas.microsoft.com/office/drawing/2014/main" val="633561857"/>
                  </a:ext>
                </a:extLst>
              </a:tr>
              <a:tr h="343496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Оборот общественного питания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extLst>
                  <a:ext uri="{0D108BD9-81ED-4DB2-BD59-A6C34878D82A}">
                    <a16:rowId xmlns:a16="http://schemas.microsoft.com/office/drawing/2014/main" val="1602240372"/>
                  </a:ext>
                </a:extLst>
              </a:tr>
              <a:tr h="286247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в ценах соответствующих лет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млн.руб.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18,6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11,9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extLst>
                  <a:ext uri="{0D108BD9-81ED-4DB2-BD59-A6C34878D82A}">
                    <a16:rowId xmlns:a16="http://schemas.microsoft.com/office/drawing/2014/main" val="2768240404"/>
                  </a:ext>
                </a:extLst>
              </a:tr>
              <a:tr h="343496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индекс физического объема к предыдущему периоду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%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110,3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60,1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extLst>
                  <a:ext uri="{0D108BD9-81ED-4DB2-BD59-A6C34878D82A}">
                    <a16:rowId xmlns:a16="http://schemas.microsoft.com/office/drawing/2014/main" val="3054888363"/>
                  </a:ext>
                </a:extLst>
              </a:tr>
              <a:tr h="343496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Объем платных услуг населению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extLst>
                  <a:ext uri="{0D108BD9-81ED-4DB2-BD59-A6C34878D82A}">
                    <a16:rowId xmlns:a16="http://schemas.microsoft.com/office/drawing/2014/main" val="3354183766"/>
                  </a:ext>
                </a:extLst>
              </a:tr>
              <a:tr h="286247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в ценах соответствующих лет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млн.руб.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93,1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58,1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extLst>
                  <a:ext uri="{0D108BD9-81ED-4DB2-BD59-A6C34878D82A}">
                    <a16:rowId xmlns:a16="http://schemas.microsoft.com/office/drawing/2014/main" val="2294523593"/>
                  </a:ext>
                </a:extLst>
              </a:tr>
              <a:tr h="343496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индекс физического объема к предыдущему периоду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%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94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58,3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900">
                          <a:effectLst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extLst>
                  <a:ext uri="{0D108BD9-81ED-4DB2-BD59-A6C34878D82A}">
                    <a16:rowId xmlns:a16="http://schemas.microsoft.com/office/drawing/2014/main" val="149966721"/>
                  </a:ext>
                </a:extLst>
              </a:tr>
              <a:tr h="171748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Фонд оплаты труда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млн.руб.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1924,6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1837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1193,4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1276,9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1365,8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extLst>
                  <a:ext uri="{0D108BD9-81ED-4DB2-BD59-A6C34878D82A}">
                    <a16:rowId xmlns:a16="http://schemas.microsoft.com/office/drawing/2014/main" val="1738395777"/>
                  </a:ext>
                </a:extLst>
              </a:tr>
              <a:tr h="343496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темп роста (снижения) к предыдущему периоду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%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110,2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95,4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65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107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107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extLst>
                  <a:ext uri="{0D108BD9-81ED-4DB2-BD59-A6C34878D82A}">
                    <a16:rowId xmlns:a16="http://schemas.microsoft.com/office/drawing/2014/main" val="2315197393"/>
                  </a:ext>
                </a:extLst>
              </a:tr>
              <a:tr h="343496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Численность работников, занятых в экономике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чел.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4023,9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3336,8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1986,5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1980,5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1977,5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extLst>
                  <a:ext uri="{0D108BD9-81ED-4DB2-BD59-A6C34878D82A}">
                    <a16:rowId xmlns:a16="http://schemas.microsoft.com/office/drawing/2014/main" val="3099325720"/>
                  </a:ext>
                </a:extLst>
              </a:tr>
              <a:tr h="343496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темп роста (снижения) к предыдущему периоду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900">
                          <a:effectLst/>
                        </a:rPr>
                        <a:t>%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94,7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82,9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59,5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>
                          <a:effectLst/>
                        </a:rPr>
                        <a:t>99,7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</a:pPr>
                      <a:r>
                        <a:rPr lang="ru-RU" sz="1100" dirty="0">
                          <a:effectLst/>
                        </a:rPr>
                        <a:t>99,8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06" marR="64406" marT="0" marB="0"/>
                </a:tc>
                <a:extLst>
                  <a:ext uri="{0D108BD9-81ED-4DB2-BD59-A6C34878D82A}">
                    <a16:rowId xmlns:a16="http://schemas.microsoft.com/office/drawing/2014/main" val="27976886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r>
              <a:rPr lang="ru-RU" sz="2000" b="1" dirty="0"/>
              <a:t> </a:t>
            </a:r>
            <a:br>
              <a:rPr lang="ru-RU" sz="20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557AE417-25F1-5A3D-E271-1B3D0B0F10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800"/>
              </a:spcBef>
            </a:pPr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 учетом сложившейся ситуации в Курской области в 2024 году оценочные показатели социально-экономического развития муниципального образования «городской округ город Льгов» Курской области рассчитаны с учетом действия на территории города Льгова режима КТО. </a:t>
            </a:r>
          </a:p>
          <a:p>
            <a:pPr algn="just">
              <a:spcBef>
                <a:spcPts val="800"/>
              </a:spcBef>
            </a:pPr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Прогнозные показатели социально-экономического развития города Льгова на 2025-2027 годы не рассчитываются, за исключением начисленного фонда заработной платы, среднемесячной заработной платы 1 работника  и среднесписочной численности работающих ( согласно рекомендаций Министерства экономического развития Курской области и Министерства финансов и бюджетного контроля Курской области).</a:t>
            </a:r>
          </a:p>
          <a:p>
            <a:pPr algn="just">
              <a:spcBef>
                <a:spcPts val="800"/>
              </a:spcBef>
            </a:pPr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В случае изменения обстановки, прогнозные данные социально-экономического развития муниципального образования «городской округ город Льгов» Курской области будут просчитаны и изменены.</a:t>
            </a:r>
            <a:endParaRPr lang="ru-RU" dirty="0">
              <a:solidFill>
                <a:srgbClr val="3F53EB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r>
              <a:rPr lang="ru-RU" sz="2000" b="1" dirty="0"/>
              <a:t> </a:t>
            </a:r>
            <a:br>
              <a:rPr lang="ru-RU" sz="20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2927001E-4620-F485-EB90-89F5ACB3A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449580" algn="just"/>
            <a:r>
              <a:rPr lang="ru-RU" sz="2200" b="1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 бюджета муниципального образования «Город Льгов» Курской области</a:t>
            </a:r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indent="449580" algn="just"/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 2025  год:</a:t>
            </a:r>
            <a:endParaRPr lang="ru-RU" sz="1800" dirty="0">
              <a:solidFill>
                <a:srgbClr val="3F53EB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прогнозируемый общий объем доходов местного бюджета  в сумме 354,723 млн.  рублей;</a:t>
            </a:r>
            <a:endParaRPr lang="ru-RU" sz="1800" dirty="0">
              <a:solidFill>
                <a:srgbClr val="3F53EB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-общий объем расходов местного бюджета в сумме 360,223 </a:t>
            </a:r>
            <a:r>
              <a:rPr lang="ru-RU" sz="1800" dirty="0" err="1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млн.рублей</a:t>
            </a:r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800" dirty="0">
              <a:solidFill>
                <a:srgbClr val="3F53EB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дефицит местного бюджета в сумме 5,500 </a:t>
            </a:r>
            <a:r>
              <a:rPr lang="ru-RU" sz="1800" dirty="0" err="1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млн.рублей</a:t>
            </a:r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solidFill>
                <a:srgbClr val="3F53EB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>
                <a:solidFill>
                  <a:srgbClr val="3F53EB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На  2026 и 2027  годы:</a:t>
            </a:r>
            <a:endParaRPr lang="ru-RU" sz="1800" dirty="0">
              <a:solidFill>
                <a:srgbClr val="3F53EB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прогнозируемый общий объем доходов местного бюджета  на 2026 год в сумме 389,785 млн. рублей, на 2027 год в сумме 378,913 </a:t>
            </a:r>
            <a:r>
              <a:rPr lang="ru-RU" sz="1800" dirty="0" err="1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млн.рублей</a:t>
            </a:r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800" dirty="0">
              <a:solidFill>
                <a:srgbClr val="3F53EB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общий объем расходов местного бюджета на 2026 год в сумме 389,785 </a:t>
            </a:r>
            <a:r>
              <a:rPr lang="ru-RU" sz="1800" dirty="0" err="1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млн.рублей</a:t>
            </a:r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 том числе условно утвержденные расходы в сумме 2, 594 </a:t>
            </a:r>
            <a:r>
              <a:rPr lang="ru-RU" sz="1800" dirty="0" err="1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млн.рублей</a:t>
            </a:r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на 2027 год в сумме 378,913  млн. рублей, в том числе условно утвержденные расходы в сумме 5,705 млн. рублей;</a:t>
            </a:r>
            <a:endParaRPr lang="ru-RU" sz="1800" dirty="0">
              <a:solidFill>
                <a:srgbClr val="3F53EB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>
                <a:solidFill>
                  <a:srgbClr val="3F53E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-  дефицит (профицит) местного бюджета на 2026 год в сумме 0 рублей, на 2027 год в сумме  0 рублей.</a:t>
            </a:r>
            <a:endParaRPr lang="ru-RU" sz="1800" dirty="0">
              <a:solidFill>
                <a:srgbClr val="3F53EB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r>
              <a:rPr lang="ru-RU" sz="24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ДОХОДЫ МЕСТНОГО БЮДЖЕТА</a:t>
            </a:r>
            <a:br>
              <a:rPr lang="ru-RU" sz="24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200" i="1" dirty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br>
              <a:rPr lang="ru-RU" sz="2000" i="1" dirty="0">
                <a:solidFill>
                  <a:srgbClr val="3F53EB"/>
                </a:solidFill>
              </a:rPr>
            </a:br>
            <a:br>
              <a:rPr lang="ru-RU" sz="2200" i="1" dirty="0">
                <a:solidFill>
                  <a:srgbClr val="3F53EB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04" y="2643174"/>
            <a:ext cx="6086496" cy="5525049"/>
          </a:xfrm>
        </p:spPr>
        <p:txBody>
          <a:bodyPr>
            <a:noAutofit/>
          </a:bodyPr>
          <a:lstStyle/>
          <a:p>
            <a:pPr lvl="0" algn="just"/>
            <a:r>
              <a:rPr lang="ru-RU" sz="1800" b="1" u="sng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НАЛОГОВЫЕ:</a:t>
            </a:r>
            <a:r>
              <a:rPr lang="ru-RU" sz="16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собственные налоговые доходы местных бюджетов от местных налогов и сборов, определенные налоговым законодательством Российской Федерации</a:t>
            </a:r>
          </a:p>
          <a:p>
            <a:pPr lvl="0" algn="just"/>
            <a:r>
              <a:rPr lang="ru-RU" sz="1800" b="1" u="sng" dirty="0">
                <a:solidFill>
                  <a:srgbClr val="3F53EB"/>
                </a:solidFill>
                <a:effectLst/>
                <a:latin typeface="Times New Roman" pitchFamily="18" charset="0"/>
                <a:cs typeface="Times New Roman" pitchFamily="18" charset="0"/>
              </a:rPr>
              <a:t>НЕНАЛОГОВЫЕ:</a:t>
            </a:r>
            <a:r>
              <a:rPr lang="ru-RU" sz="1600" b="1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муниципального имущества и природных ресурсов, штрафы, санкции </a:t>
            </a:r>
          </a:p>
          <a:p>
            <a:pPr lvl="0" algn="just"/>
            <a:r>
              <a:rPr lang="ru-RU" sz="1800" b="1" u="sng" dirty="0">
                <a:solidFill>
                  <a:srgbClr val="3F53EB"/>
                </a:solidFill>
                <a:effectLst/>
                <a:latin typeface="Times New Roman" pitchFamily="18" charset="0"/>
                <a:cs typeface="Times New Roman" pitchFamily="18" charset="0"/>
              </a:rPr>
              <a:t>БЕЗВОЗМЕЗДНЫЕ:</a:t>
            </a:r>
            <a:r>
              <a:rPr lang="ru-RU" sz="1600" b="0" dirty="0">
                <a:solidFill>
                  <a:srgbClr val="3F53EB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>
                <a:solidFill>
                  <a:srgbClr val="3F53EB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поступления от </a:t>
            </a:r>
            <a:r>
              <a:rPr lang="ru-RU" sz="18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других бюджетов бюджетной системы Российской Федерации</a:t>
            </a:r>
            <a:r>
              <a:rPr lang="ru-RU" sz="1800" b="0" dirty="0">
                <a:solidFill>
                  <a:srgbClr val="3F53EB"/>
                </a:solidFill>
                <a:effectLst/>
                <a:latin typeface="Times New Roman" pitchFamily="18" charset="0"/>
                <a:cs typeface="Times New Roman" pitchFamily="18" charset="0"/>
              </a:rPr>
              <a:t>, поступления от государственных (муниципальных организаций, а также перечисления физических и юридических </a:t>
            </a:r>
            <a:endParaRPr lang="ru-RU" sz="1800" dirty="0">
              <a:solidFill>
                <a:srgbClr val="3F53EB"/>
              </a:solidFill>
            </a:endParaRPr>
          </a:p>
          <a:p>
            <a:pPr>
              <a:buNone/>
            </a:pPr>
            <a:endParaRPr lang="ru-RU" sz="1400" b="1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br>
              <a:rPr lang="ru-RU" sz="2000" i="1" dirty="0">
                <a:solidFill>
                  <a:srgbClr val="3F53EB"/>
                </a:solidFill>
              </a:rPr>
            </a:br>
            <a:br>
              <a:rPr lang="ru-RU" sz="2200" i="1" dirty="0">
                <a:solidFill>
                  <a:srgbClr val="3F53EB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42900" y="1785918"/>
            <a:ext cx="6172200" cy="638230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ФИЗИЧЕСКИЕ ЛИЦА – НАЛОГОПЛАТЕЛЬЩИКИ</a:t>
            </a:r>
            <a:endParaRPr lang="ru-RU" sz="2000" dirty="0">
              <a:solidFill>
                <a:srgbClr val="3F53EB"/>
              </a:solidFill>
            </a:endParaRPr>
          </a:p>
        </p:txBody>
      </p:sp>
      <p:pic>
        <p:nvPicPr>
          <p:cNvPr id="8" name="Picture 3" descr="C:\Documents and Settings\Bezuglova_I\Рабочий стол\Картинка\90_1818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80" y="3143240"/>
            <a:ext cx="2104174" cy="128588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  <a:softEdge rad="3175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428604" y="4429124"/>
            <a:ext cx="2643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82675">
              <a:defRPr/>
            </a:pPr>
            <a:endParaRPr lang="ru-RU" sz="1200" i="1" dirty="0"/>
          </a:p>
          <a:p>
            <a:pPr algn="ctr" defTabSz="1082675">
              <a:defRPr/>
            </a:pPr>
            <a:r>
              <a:rPr lang="ru-RU" sz="1200" b="1" i="1" dirty="0">
                <a:solidFill>
                  <a:srgbClr val="3F53EB"/>
                </a:solidFill>
              </a:rPr>
              <a:t>НАЛОГ </a:t>
            </a:r>
          </a:p>
          <a:p>
            <a:pPr algn="ctr" defTabSz="1082675">
              <a:defRPr/>
            </a:pPr>
            <a:r>
              <a:rPr lang="ru-RU" sz="1200" b="1" i="1" dirty="0">
                <a:solidFill>
                  <a:srgbClr val="3F53EB"/>
                </a:solidFill>
              </a:rPr>
              <a:t>НА ИМУЩЕСТВО ФИЗИЧЕСКИХ ЛИЦ</a:t>
            </a:r>
          </a:p>
        </p:txBody>
      </p:sp>
      <p:pic>
        <p:nvPicPr>
          <p:cNvPr id="10" name="Picture 1" descr="C:\Documents and Settings\Bezuglova_I\Рабочий стол\Картинка\217487b0498841a3cd297f047ae5c3a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8" y="3214678"/>
            <a:ext cx="2115487" cy="128588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Picture 1" descr="C:\Documents and Settings\Bezuglova_I\Рабочий стол\Картинка\11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8" y="5572132"/>
            <a:ext cx="2053843" cy="107157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2" name="Picture 4" descr="C:\Documents and Settings\Bezuglova_I\Рабочий стол\Картинка\shutterstock_112158569_web_crop-1024x6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00504" y="5572132"/>
            <a:ext cx="2101244" cy="114300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3714752" y="4786314"/>
            <a:ext cx="26432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82675">
              <a:defRPr/>
            </a:pPr>
            <a:r>
              <a:rPr lang="ru-RU" sz="1200" b="1" i="1" dirty="0">
                <a:solidFill>
                  <a:srgbClr val="3F53EB"/>
                </a:solidFill>
              </a:rPr>
              <a:t>ТРАНСПОРТНЫЙ НАЛОГ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57166" y="6786578"/>
            <a:ext cx="2643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82675">
              <a:defRPr/>
            </a:pPr>
            <a:r>
              <a:rPr lang="ru-RU" sz="1400" b="1" i="1" dirty="0">
                <a:solidFill>
                  <a:srgbClr val="3F53EB"/>
                </a:solidFill>
              </a:rPr>
              <a:t>НАЛОГ </a:t>
            </a:r>
          </a:p>
          <a:p>
            <a:pPr algn="ctr" defTabSz="1082675">
              <a:defRPr/>
            </a:pPr>
            <a:r>
              <a:rPr lang="ru-RU" sz="1400" b="1" i="1" dirty="0">
                <a:solidFill>
                  <a:srgbClr val="3F53EB"/>
                </a:solidFill>
              </a:rPr>
              <a:t>НА ДОХОДЫ ФИЗИЧЕСКИХ ЛИЦ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929066" y="7000892"/>
            <a:ext cx="22860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82675">
              <a:defRPr/>
            </a:pPr>
            <a:r>
              <a:rPr lang="ru-RU" sz="1400" b="1" i="1" dirty="0">
                <a:solidFill>
                  <a:srgbClr val="3F53EB"/>
                </a:solidFill>
              </a:rPr>
              <a:t>ЗЕМЕЛЬНЫЙ НАЛОГ</a:t>
            </a: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61576" y="0"/>
            <a:ext cx="4463218" cy="1524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4834" y="1523977"/>
            <a:ext cx="475996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0" dirty="0">
                <a:solidFill>
                  <a:srgbClr val="3F53EB"/>
                </a:solidFill>
              </a:rPr>
              <a:t>(Глава 32 Налогового кодекса Российской Федерации)</a:t>
            </a:r>
          </a:p>
          <a:p>
            <a:pPr>
              <a:defRPr/>
            </a:pPr>
            <a:endParaRPr lang="ru-RU" sz="2000" b="0" dirty="0">
              <a:solidFill>
                <a:srgbClr val="3F53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362662" y="2190738"/>
            <a:ext cx="6132678" cy="5693866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Решением Льговского Городского Совета депутатов Курской области от 24 сентября 2015 г. N 64 "О налоге на имущество физических лиц" на территории муниципального образования «Город Льгов" Курской области установлены следующие ставки налога на имущество физических лиц:</a:t>
            </a:r>
          </a:p>
          <a:p>
            <a:r>
              <a:rPr lang="ru-RU" sz="1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1) 0,25 процента в отношении:</a:t>
            </a:r>
          </a:p>
          <a:p>
            <a:r>
              <a:rPr lang="ru-RU" sz="1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жилых домов, частей жилых домов, квартир, частей квартир, комнат;</a:t>
            </a:r>
          </a:p>
          <a:p>
            <a:r>
              <a:rPr lang="ru-RU" sz="1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объектов незавершенного строительства в случае, если проектируемым назначением таких объектов является жилой дом;</a:t>
            </a:r>
          </a:p>
          <a:p>
            <a:r>
              <a:rPr lang="ru-RU" sz="1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единых недвижимых комплексов, в состав которых входит хотя бы один жилой дом;</a:t>
            </a:r>
          </a:p>
          <a:p>
            <a:r>
              <a:rPr lang="ru-RU" sz="1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гаражей и </a:t>
            </a:r>
            <a:r>
              <a:rPr lang="ru-RU" sz="1400" dirty="0" err="1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машино-мест</a:t>
            </a:r>
            <a:r>
              <a:rPr lang="ru-RU" sz="1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, в том числе расположенных в объектах налогообложения, указанных в </a:t>
            </a:r>
            <a:r>
              <a:rPr lang="ru-RU" sz="1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подпункте 2</a:t>
            </a:r>
            <a:r>
              <a:rPr lang="ru-RU" sz="1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настоящего пункта;</a:t>
            </a:r>
          </a:p>
          <a:p>
            <a:r>
              <a:rPr lang="ru-RU" sz="1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хозяйственных строений или сооружений, площадь каждого из которых не превышает 50 квадратных метров и которые расположены на земельных участках для ведения личного подсобного хозяйства, огородничества, садоводства или индивидуального жилищного строительства;</a:t>
            </a:r>
          </a:p>
          <a:p>
            <a:r>
              <a:rPr lang="ru-RU" sz="1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2) 2 процента в отношении объектов налогообложения, включенных в перечень, определяемый в соответствии с </a:t>
            </a:r>
            <a:r>
              <a:rPr lang="ru-RU" sz="1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пунктом 7 статьи 378.2</a:t>
            </a:r>
            <a:r>
              <a:rPr lang="ru-RU" sz="1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 Налогового кодекса Российской Федерации, в отношении объектов налогообложения, предусмотренных </a:t>
            </a:r>
            <a:r>
              <a:rPr lang="ru-RU" sz="1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абзацем вторым пункта 10 статьи 378.2</a:t>
            </a:r>
            <a:r>
              <a:rPr lang="ru-RU" sz="1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 Налогового кодекса Российской Федерации, а также в отношении объектов налогообложения, кадастровая стоимость каждого из которых превышает 300 миллионов рублей; (за налоговый период 2022 года Решением Льговского Городского Совета депутатов налогоплательщики в отношении объектов, для которых установлена данная ставка, освобождены от уплаты налога в размере 40%); </a:t>
            </a:r>
          </a:p>
          <a:p>
            <a:r>
              <a:rPr lang="ru-RU" sz="1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3) 0,5 процента в отношении прочих объектов налогообложения.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24769" y="380973"/>
            <a:ext cx="196839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i="1" cap="all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срок уплаты – </a:t>
            </a:r>
          </a:p>
          <a:p>
            <a:pPr>
              <a:defRPr/>
            </a:pPr>
            <a:r>
              <a:rPr lang="ru-RU" sz="1600" i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позднее 1 </a:t>
            </a:r>
            <a:r>
              <a:rPr lang="ru-RU" sz="1600" i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ДЕКАбря</a:t>
            </a:r>
            <a:r>
              <a:rPr lang="ru-RU" sz="1600" i="1" cap="all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года, следующего за истекшим налоговым периодом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ransition spd="med">
    <p:diamond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4615970" cy="1238227"/>
          </a:xfrm>
        </p:spPr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Земельный</a:t>
            </a:r>
            <a:r>
              <a:rPr lang="ru-RU" sz="2800" b="1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налог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7166" y="2285984"/>
            <a:ext cx="4143404" cy="6093976"/>
          </a:xfrm>
          <a:prstGeom prst="rect">
            <a:avLst/>
          </a:prstGeom>
          <a:noFill/>
          <a:ln w="28575">
            <a:solidFill>
              <a:srgbClr val="003399"/>
            </a:solidFill>
            <a:miter lim="800000"/>
            <a:headEnd/>
            <a:tailEnd/>
          </a:ln>
        </p:spPr>
        <p:txBody>
          <a:bodyPr wrap="square" lIns="36000" rIns="36000">
            <a:spAutoFit/>
          </a:bodyPr>
          <a:lstStyle/>
          <a:p>
            <a:br>
              <a:rPr lang="ru-RU" sz="12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1200" i="1" dirty="0">
                <a:solidFill>
                  <a:srgbClr val="3F53EB"/>
                </a:solidFill>
              </a:rPr>
              <a:t> </a:t>
            </a:r>
            <a:r>
              <a:rPr lang="ru-RU" sz="1400" i="1" dirty="0">
                <a:solidFill>
                  <a:srgbClr val="3F53EB"/>
                </a:solidFill>
              </a:rPr>
              <a:t>Решением Льговского Городского Совета депутатов Курской области</a:t>
            </a:r>
            <a:br>
              <a:rPr lang="ru-RU" sz="1400" i="1" dirty="0">
                <a:solidFill>
                  <a:srgbClr val="3F53EB"/>
                </a:solidFill>
              </a:rPr>
            </a:br>
            <a:r>
              <a:rPr lang="ru-RU" sz="1400" i="1" dirty="0">
                <a:solidFill>
                  <a:srgbClr val="3F53EB"/>
                </a:solidFill>
              </a:rPr>
              <a:t>от 11 ноября 2019 г. N 90 "О земельном налоге» установлены налоговые ставки в процентах от налоговой базы в размерах:</a:t>
            </a:r>
            <a:endParaRPr lang="ru-RU" sz="1200" i="1" dirty="0">
              <a:solidFill>
                <a:srgbClr val="3F53EB"/>
              </a:solidFill>
            </a:endParaRPr>
          </a:p>
          <a:p>
            <a:r>
              <a:rPr lang="ru-RU" sz="1100" dirty="0">
                <a:solidFill>
                  <a:srgbClr val="3F53EB"/>
                </a:solidFill>
              </a:rPr>
              <a:t>1) 0,3 процента в отношении земельных участков:</a:t>
            </a:r>
          </a:p>
          <a:p>
            <a:r>
              <a:rPr lang="ru-RU" sz="1100" dirty="0">
                <a:solidFill>
                  <a:srgbClr val="3F53EB"/>
                </a:solidFill>
              </a:rPr>
              <a:t>отнесенных к землям сельскохозяйственного назначения или к землям в составе зон сельскохозяйственного использования в населенных пунктах и используемых для сельскохозяйственного производства;</a:t>
            </a:r>
          </a:p>
          <a:p>
            <a:r>
              <a:rPr lang="ru-RU" sz="1100" dirty="0">
                <a:solidFill>
                  <a:srgbClr val="3F53EB"/>
                </a:solidFill>
              </a:rPr>
              <a:t>занятых жилищным фондом и объектами инженерной инфраструктуры жилищно-коммунального комплекса (за исключением доли в праве на земельный участок, приходящейся на объект, не относящийся к жилищному фонду и к объектам инженерной инфраструктуры жилищно-коммунального комплекса) или приобретенных (предоставленных) для жилищного строительства (за исключением земельных участков, приобретенных (предоставленных) для индивидуального жилищного строительства, используемых в предпринимательской деятельности);</a:t>
            </a:r>
          </a:p>
          <a:p>
            <a:r>
              <a:rPr lang="ru-RU" sz="1100" dirty="0">
                <a:solidFill>
                  <a:srgbClr val="3F53EB"/>
                </a:solidFill>
              </a:rPr>
              <a:t>не используемых в предпринимательской деятельности, приобретенных (предоставленных) для ведения личного подсобного хозяйства, садоводства или огородничества, а также земельных участков общего назначения, предусмотренных </a:t>
            </a:r>
            <a:r>
              <a:rPr lang="ru-RU" sz="1100" dirty="0">
                <a:solidFill>
                  <a:srgbClr val="3F53EB"/>
                </a:solidFill>
                <a:hlinkClick r:id="rId2"/>
              </a:rPr>
              <a:t>Федеральным законом</a:t>
            </a:r>
            <a:r>
              <a:rPr lang="ru-RU" sz="1100" dirty="0">
                <a:solidFill>
                  <a:srgbClr val="3F53EB"/>
                </a:solidFill>
              </a:rPr>
              <a:t> от 29 июля 2017 года N 217-ФЗ "О ведении гражданами садоводства и огородничества для собственных нужд и о внесении изменений в отдельные законодательные акты Российской Федерации";</a:t>
            </a:r>
          </a:p>
          <a:p>
            <a:r>
              <a:rPr lang="ru-RU" sz="1100" dirty="0">
                <a:solidFill>
                  <a:srgbClr val="3F53EB"/>
                </a:solidFill>
              </a:rPr>
              <a:t>ограниченных в обороте в соответствии с законодательством Российской Федерации, предоставленных для обеспечения обороны, безопасности и таможенных нужд;</a:t>
            </a:r>
          </a:p>
          <a:p>
            <a:r>
              <a:rPr lang="ru-RU" sz="1100" dirty="0">
                <a:solidFill>
                  <a:srgbClr val="3F53EB"/>
                </a:solidFill>
              </a:rPr>
              <a:t>2) 1,5 процента в отношении прочих земельных участков.</a:t>
            </a:r>
          </a:p>
          <a:p>
            <a:pPr>
              <a:defRPr/>
            </a:pPr>
            <a:endParaRPr lang="ru-RU" sz="11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67" y="785786"/>
            <a:ext cx="4500594" cy="15716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Глава 31 Налогового кодекса Российской Федерации устанавливается  Налоговым Кодексом и нормативными правовыми актами представительных органов муниципальных образований, вводится в действие и прекращает действовать в соответствии с настоящим Кодексом и нормативными правовыми актами представительных органов муниципальных образований и обязателен к уплате на территориях этих муниципальных образований.)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24767" y="539756"/>
            <a:ext cx="1820030" cy="1492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cap="all" dirty="0">
                <a:solidFill>
                  <a:srgbClr val="3F53EB"/>
                </a:solidFill>
              </a:rPr>
              <a:t>срок уплаты – </a:t>
            </a:r>
          </a:p>
          <a:p>
            <a:pPr>
              <a:defRPr/>
            </a:pPr>
            <a:r>
              <a:rPr lang="ru-RU" sz="1300" cap="all" dirty="0">
                <a:solidFill>
                  <a:srgbClr val="FF0000"/>
                </a:solidFill>
              </a:rPr>
              <a:t>не позднее 1 </a:t>
            </a:r>
            <a:r>
              <a:rPr lang="ru-RU" sz="1300" cap="all" dirty="0" err="1">
                <a:solidFill>
                  <a:srgbClr val="FF0000"/>
                </a:solidFill>
              </a:rPr>
              <a:t>ДЕКАбря</a:t>
            </a:r>
            <a:r>
              <a:rPr lang="ru-RU" sz="1300" cap="all" dirty="0">
                <a:solidFill>
                  <a:srgbClr val="FF0000"/>
                </a:solidFill>
              </a:rPr>
              <a:t> </a:t>
            </a:r>
            <a:r>
              <a:rPr lang="ru-RU" sz="1300" cap="all" dirty="0">
                <a:solidFill>
                  <a:srgbClr val="3F53EB"/>
                </a:solidFill>
              </a:rPr>
              <a:t>года, следующего за истекшим налоговым периодом</a:t>
            </a: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4643446" y="2285984"/>
            <a:ext cx="1802437" cy="5262979"/>
          </a:xfrm>
          <a:prstGeom prst="rect">
            <a:avLst/>
          </a:prstGeom>
          <a:solidFill>
            <a:srgbClr val="F3F9FA">
              <a:alpha val="30196"/>
            </a:srgbClr>
          </a:solidFill>
          <a:ln w="28575">
            <a:solidFill>
              <a:srgbClr val="00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b="1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Налоговые льготы </a:t>
            </a:r>
            <a:r>
              <a:rPr lang="ru-RU" sz="12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предоставляются в соответствии со статьей 395 НК РФ, также Решением Льговского Городского Совета депутатов Курской области</a:t>
            </a:r>
            <a:br>
              <a:rPr lang="ru-RU" sz="12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от 11 ноября 2019 г. N 90 "О земельном налоге» освобождены от уплаты земельного налога следующие категории налогоплательщиков:</a:t>
            </a:r>
          </a:p>
          <a:p>
            <a:r>
              <a:rPr lang="ru-RU" sz="12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1) инвалиды Великой Отечественной войны;</a:t>
            </a:r>
          </a:p>
          <a:p>
            <a:r>
              <a:rPr lang="ru-RU" sz="12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2) участники Великой Отечественной войны;</a:t>
            </a:r>
          </a:p>
          <a:p>
            <a:r>
              <a:rPr lang="ru-RU" sz="12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3) одинокие граждане в возрасте 70 лет и старше;</a:t>
            </a:r>
          </a:p>
          <a:p>
            <a:r>
              <a:rPr lang="ru-RU" sz="12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4) многодетные семьи;</a:t>
            </a:r>
          </a:p>
          <a:p>
            <a:r>
              <a:rPr lang="ru-RU" sz="12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5) члены семей категорий </a:t>
            </a:r>
            <a:r>
              <a:rPr lang="ru-RU" sz="1200" dirty="0">
                <a:solidFill>
                  <a:srgbClr val="002060"/>
                </a:solidFill>
              </a:rPr>
              <a:t>налогоплательщиков, перечисленных в </a:t>
            </a:r>
            <a:r>
              <a:rPr lang="ru-RU" sz="1200" dirty="0">
                <a:solidFill>
                  <a:srgbClr val="002060"/>
                </a:solidFill>
                <a:hlinkClick r:id="rId2"/>
              </a:rPr>
              <a:t>пунктах 1 - 2 </a:t>
            </a:r>
            <a:r>
              <a:rPr lang="ru-RU" sz="12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61577" y="0"/>
            <a:ext cx="6231592" cy="1524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Налог на доходы</a:t>
            </a:r>
            <a:br>
              <a:rPr lang="ru-RU" sz="24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физических лиц</a:t>
            </a:r>
          </a:p>
        </p:txBody>
      </p:sp>
      <p:sp>
        <p:nvSpPr>
          <p:cNvPr id="33795" name="TextBox 3"/>
          <p:cNvSpPr txBox="1">
            <a:spLocks noChangeArrowheads="1"/>
          </p:cNvSpPr>
          <p:nvPr/>
        </p:nvSpPr>
        <p:spPr bwMode="auto">
          <a:xfrm>
            <a:off x="511032" y="2381235"/>
            <a:ext cx="5786478" cy="1446550"/>
          </a:xfrm>
          <a:prstGeom prst="rect">
            <a:avLst/>
          </a:prstGeom>
          <a:solidFill>
            <a:srgbClr val="66CCFF">
              <a:alpha val="30196"/>
            </a:srgbClr>
          </a:solidFill>
          <a:ln w="28575">
            <a:solidFill>
              <a:srgbClr val="00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u="sng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Ставка налога – 13%</a:t>
            </a:r>
          </a:p>
          <a:p>
            <a:pPr algn="ctr"/>
            <a:r>
              <a:rPr lang="ru-RU" sz="16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(за исключением случаев, </a:t>
            </a:r>
          </a:p>
          <a:p>
            <a:pPr algn="ctr"/>
            <a:r>
              <a:rPr lang="ru-RU" sz="16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предусмотренных статьей 224 </a:t>
            </a:r>
          </a:p>
          <a:p>
            <a:pPr algn="ctr"/>
            <a:r>
              <a:rPr lang="ru-RU" sz="16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Налогового кодекса </a:t>
            </a:r>
          </a:p>
          <a:p>
            <a:pPr algn="ctr"/>
            <a:r>
              <a:rPr lang="ru-RU" sz="16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Российской Федерации</a:t>
            </a:r>
            <a:r>
              <a:rPr lang="ru-RU" sz="2400" dirty="0">
                <a:solidFill>
                  <a:srgbClr val="3F53EB"/>
                </a:solidFill>
                <a:latin typeface="Bookman Old Style" pitchFamily="18" charset="0"/>
                <a:cs typeface="Courier New" pitchFamily="49" charset="0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1576" y="1428733"/>
            <a:ext cx="6231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(Глава 23 Налогового кодекса Российской Федерации)</a:t>
            </a:r>
          </a:p>
        </p:txBody>
      </p:sp>
      <p:sp>
        <p:nvSpPr>
          <p:cNvPr id="33797" name="TextBox 8"/>
          <p:cNvSpPr txBox="1">
            <a:spLocks noChangeArrowheads="1"/>
          </p:cNvSpPr>
          <p:nvPr/>
        </p:nvSpPr>
        <p:spPr bwMode="auto">
          <a:xfrm>
            <a:off x="461579" y="4286248"/>
            <a:ext cx="583593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В соответствии со статьями 218-220 главы </a:t>
            </a:r>
          </a:p>
          <a:p>
            <a:pPr algn="ctr"/>
            <a:r>
              <a:rPr lang="ru-RU" sz="20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23 Налогового кодекса Российской Федерации </a:t>
            </a:r>
          </a:p>
          <a:p>
            <a:pPr algn="ctr"/>
            <a:r>
              <a:rPr lang="ru-RU" sz="20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предоставляются налоговые вычеты.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/>
              <a:t> </a:t>
            </a:r>
            <a:r>
              <a:rPr lang="ru-RU" sz="2400" b="1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Уважаемые жители </a:t>
            </a:r>
            <a:br>
              <a:rPr lang="ru-RU" sz="2400" b="1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города Льгова!</a:t>
            </a:r>
            <a:b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Перед Вами очередное </a:t>
            </a:r>
            <a:b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издание бюджета для</a:t>
            </a:r>
            <a:b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граждан, подготовленного </a:t>
            </a:r>
            <a:b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 основе решения </a:t>
            </a:r>
            <a:b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Льговского Городского Совета </a:t>
            </a:r>
            <a:b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депутатов О бюджете МО «Город Льгов» Курской области </a:t>
            </a:r>
            <a:b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 очередной финансовый </a:t>
            </a:r>
            <a:b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год и плановый период, </a:t>
            </a:r>
            <a:b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рассказывающий </a:t>
            </a:r>
            <a:b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 местном бюджете: основах его </a:t>
            </a:r>
            <a:b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формирования, основных характеристиках, </a:t>
            </a:r>
            <a:b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статьях расходов. </a:t>
            </a:r>
            <a:endParaRPr lang="ru-RU" sz="2400" b="1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50" y="214282"/>
            <a:ext cx="1457328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br>
              <a:rPr lang="ru-RU" sz="2000" i="1" dirty="0">
                <a:solidFill>
                  <a:srgbClr val="3F53EB"/>
                </a:solidFill>
              </a:rPr>
            </a:br>
            <a:br>
              <a:rPr lang="ru-RU" sz="2200" i="1" dirty="0">
                <a:solidFill>
                  <a:srgbClr val="3F53EB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>
                <a:ln w="11430"/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ЮРИДИЧЕСКИЕ ЛИЦА – НАЛОГОПЛАТЕЛЬЩИКИ</a:t>
            </a:r>
          </a:p>
        </p:txBody>
      </p:sp>
      <p:graphicFrame>
        <p:nvGraphicFramePr>
          <p:cNvPr id="15" name="Схема 14"/>
          <p:cNvGraphicFramePr/>
          <p:nvPr/>
        </p:nvGraphicFramePr>
        <p:xfrm>
          <a:off x="344488" y="3068960"/>
          <a:ext cx="6299222" cy="3503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2" descr="F:\Obmen\Безуглова\Инна\bookkeepin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14620" y="6643702"/>
            <a:ext cx="2160240" cy="16625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r>
              <a:rPr lang="ru-RU" sz="20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ДОХОДЫ МЕСТНОГО</a:t>
            </a:r>
            <a:r>
              <a:rPr lang="ru-RU" sz="22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lang="ru-RU" sz="22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на  2025 год и плановый период 2026 -2027 годов</a:t>
            </a:r>
            <a:br>
              <a:rPr lang="ru-RU" sz="24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200" i="1" dirty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br>
              <a:rPr lang="ru-RU" sz="2000" i="1" dirty="0">
                <a:solidFill>
                  <a:srgbClr val="3F53EB"/>
                </a:solidFill>
              </a:rPr>
            </a:br>
            <a:br>
              <a:rPr lang="ru-RU" sz="2200" i="1" dirty="0">
                <a:solidFill>
                  <a:srgbClr val="3F53EB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21</a:t>
            </a:fld>
            <a:endParaRPr lang="ru-RU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FD3D22F0-E10B-10F6-A3D9-1A97DC4412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5431257"/>
              </p:ext>
            </p:extLst>
          </p:nvPr>
        </p:nvGraphicFramePr>
        <p:xfrm>
          <a:off x="476672" y="1643040"/>
          <a:ext cx="6038429" cy="72152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6126">
                  <a:extLst>
                    <a:ext uri="{9D8B030D-6E8A-4147-A177-3AD203B41FA5}">
                      <a16:colId xmlns:a16="http://schemas.microsoft.com/office/drawing/2014/main" val="2751503651"/>
                    </a:ext>
                  </a:extLst>
                </a:gridCol>
                <a:gridCol w="707966">
                  <a:extLst>
                    <a:ext uri="{9D8B030D-6E8A-4147-A177-3AD203B41FA5}">
                      <a16:colId xmlns:a16="http://schemas.microsoft.com/office/drawing/2014/main" val="797278152"/>
                    </a:ext>
                  </a:extLst>
                </a:gridCol>
                <a:gridCol w="707966">
                  <a:extLst>
                    <a:ext uri="{9D8B030D-6E8A-4147-A177-3AD203B41FA5}">
                      <a16:colId xmlns:a16="http://schemas.microsoft.com/office/drawing/2014/main" val="3053389315"/>
                    </a:ext>
                  </a:extLst>
                </a:gridCol>
                <a:gridCol w="707966">
                  <a:extLst>
                    <a:ext uri="{9D8B030D-6E8A-4147-A177-3AD203B41FA5}">
                      <a16:colId xmlns:a16="http://schemas.microsoft.com/office/drawing/2014/main" val="481890321"/>
                    </a:ext>
                  </a:extLst>
                </a:gridCol>
                <a:gridCol w="616053">
                  <a:extLst>
                    <a:ext uri="{9D8B030D-6E8A-4147-A177-3AD203B41FA5}">
                      <a16:colId xmlns:a16="http://schemas.microsoft.com/office/drawing/2014/main" val="812665833"/>
                    </a:ext>
                  </a:extLst>
                </a:gridCol>
                <a:gridCol w="126299">
                  <a:extLst>
                    <a:ext uri="{9D8B030D-6E8A-4147-A177-3AD203B41FA5}">
                      <a16:colId xmlns:a16="http://schemas.microsoft.com/office/drawing/2014/main" val="959338287"/>
                    </a:ext>
                  </a:extLst>
                </a:gridCol>
                <a:gridCol w="616053">
                  <a:extLst>
                    <a:ext uri="{9D8B030D-6E8A-4147-A177-3AD203B41FA5}">
                      <a16:colId xmlns:a16="http://schemas.microsoft.com/office/drawing/2014/main" val="2865235232"/>
                    </a:ext>
                  </a:extLst>
                </a:gridCol>
              </a:tblGrid>
              <a:tr h="97893">
                <a:tc rowSpan="2"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Наименование 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отчет</a:t>
                      </a:r>
                      <a:b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</a:br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2023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500">
                          <a:effectLst/>
                        </a:rPr>
                        <a:t>2024  год</a:t>
                      </a:r>
                      <a:endParaRPr lang="ru-RU" sz="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effectLst/>
                        </a:rPr>
                        <a:t>2025 год</a:t>
                      </a:r>
                      <a:endParaRPr lang="ru-RU" sz="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3016103"/>
                  </a:ext>
                </a:extLst>
              </a:tr>
              <a:tr h="7383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ожидаемое исполнение бюджета 2024 по данным МО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отклонение ожидаемого 2024 года от отчета 2023 года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темп роста (снижени) ожидаемого 2024 года от отчета 2023 года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Прогноз на 2025 по расчетам МО 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2169504013"/>
                  </a:ext>
                </a:extLst>
              </a:tr>
              <a:tr h="164089"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3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7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8=гр.7-3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9=гр.7/3*100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1185423373"/>
                  </a:ext>
                </a:extLst>
              </a:tr>
              <a:tr h="97273">
                <a:tc>
                  <a:txBody>
                    <a:bodyPr/>
                    <a:lstStyle/>
                    <a:p>
                      <a:r>
                        <a:rPr lang="ru-RU" sz="500" u="sng">
                          <a:solidFill>
                            <a:srgbClr val="3F53EB"/>
                          </a:solidFill>
                          <a:effectLst/>
                        </a:rPr>
                        <a:t>Налоговые и неналоговые доходы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170 077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119 600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-50 477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70,3%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70 035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990280008"/>
                  </a:ext>
                </a:extLst>
              </a:tr>
              <a:tr h="12990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Налог на доходы физических лиц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98 882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81 967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-16 915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82,9%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61 261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3023005504"/>
                  </a:ext>
                </a:extLst>
              </a:tr>
              <a:tr h="24613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3 733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2 677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-1 056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71,7%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3 748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2337424828"/>
                  </a:ext>
                </a:extLst>
              </a:tr>
              <a:tr h="16999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3 620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2 834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-786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78,3%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2868547014"/>
                  </a:ext>
                </a:extLst>
              </a:tr>
              <a:tr h="164089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Единый налог на вмененный доход для отдельных видов деятельности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-134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135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-0,7%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3812576294"/>
                  </a:ext>
                </a:extLst>
              </a:tr>
              <a:tr h="139849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Единый сельскохозяйственный налог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1 280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2 092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812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163,4%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2174683662"/>
                  </a:ext>
                </a:extLst>
              </a:tr>
              <a:tr h="328177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Налог, взимаемый в связи с применением патентной системы налогообложения, зачисляемый в бюджеты городских округов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3 530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7 135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3 605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202,1%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2822500878"/>
                  </a:ext>
                </a:extLst>
              </a:tr>
              <a:tr h="410222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Налог на имущество физических лиц, взимаемый по ставкам, применяемым к объектам налогообложения, расположенным в границах городских округов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12 960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3 288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-9 672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25,4%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38540798"/>
                  </a:ext>
                </a:extLst>
              </a:tr>
              <a:tr h="123688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Земельный налог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18 497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9 978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-8 519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53,9%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297852755"/>
                  </a:ext>
                </a:extLst>
              </a:tr>
              <a:tr h="12959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Государственная пошлина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3 504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3 158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-346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90,1%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4 334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4054963617"/>
                  </a:ext>
                </a:extLst>
              </a:tr>
              <a:tr h="24613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Задолженность и перерасчеты по отмененным налогам, сборам и иным обязательным платежам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#ДЕЛ/0!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3132296687"/>
                  </a:ext>
                </a:extLst>
              </a:tr>
              <a:tr h="24613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5 439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4 879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-560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89,7%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550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4177402065"/>
                  </a:ext>
                </a:extLst>
              </a:tr>
              <a:tr h="18180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в т.ч.  доходы в виде прибыли, проценты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1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-1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0,0%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2903184990"/>
                  </a:ext>
                </a:extLst>
              </a:tr>
              <a:tr h="102556">
                <a:tc>
                  <a:txBody>
                    <a:bodyPr/>
                    <a:lstStyle/>
                    <a:p>
                      <a:pPr indent="558800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аренда земли до разграничения 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3 440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2 568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-872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74,7%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550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609555354"/>
                  </a:ext>
                </a:extLst>
              </a:tr>
              <a:tr h="102556">
                <a:tc>
                  <a:txBody>
                    <a:bodyPr/>
                    <a:lstStyle/>
                    <a:p>
                      <a:pPr indent="558800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аренда земли в собственности 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#ДЕЛ/0!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2343847800"/>
                  </a:ext>
                </a:extLst>
              </a:tr>
              <a:tr h="201693">
                <a:tc>
                  <a:txBody>
                    <a:bodyPr/>
                    <a:lstStyle/>
                    <a:p>
                      <a:pPr indent="558800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аренда имущества, находящегося в оперативном управлении 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1 519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2 002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483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131,8%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4069329102"/>
                  </a:ext>
                </a:extLst>
              </a:tr>
              <a:tr h="102556">
                <a:tc>
                  <a:txBody>
                    <a:bodyPr/>
                    <a:lstStyle/>
                    <a:p>
                      <a:pPr indent="558800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аренда имущества (казна)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#ДЕЛ/0!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4236929338"/>
                  </a:ext>
                </a:extLst>
              </a:tr>
              <a:tr h="164089">
                <a:tc>
                  <a:txBody>
                    <a:bodyPr/>
                    <a:lstStyle/>
                    <a:p>
                      <a:pPr indent="558800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доходы от предоставления парковок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#ДЕЛ/0!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2353642919"/>
                  </a:ext>
                </a:extLst>
              </a:tr>
              <a:tr h="102556">
                <a:tc>
                  <a:txBody>
                    <a:bodyPr/>
                    <a:lstStyle/>
                    <a:p>
                      <a:pPr indent="558800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плата за сервитуты 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#ДЕЛ/0!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2036335121"/>
                  </a:ext>
                </a:extLst>
              </a:tr>
              <a:tr h="164089">
                <a:tc>
                  <a:txBody>
                    <a:bodyPr/>
                    <a:lstStyle/>
                    <a:p>
                      <a:pPr indent="558800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доходы от перечислении части прибыли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#ДЕЛ/0!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3533865531"/>
                  </a:ext>
                </a:extLst>
              </a:tr>
              <a:tr h="164089">
                <a:tc>
                  <a:txBody>
                    <a:bodyPr/>
                    <a:lstStyle/>
                    <a:p>
                      <a:pPr indent="558800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прочие доходы от использования имущества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#ДЕЛ/0!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3332040731"/>
                  </a:ext>
                </a:extLst>
              </a:tr>
              <a:tr h="246133">
                <a:tc>
                  <a:txBody>
                    <a:bodyPr/>
                    <a:lstStyle/>
                    <a:p>
                      <a:pPr indent="558800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плата за нестационарные объекты и эксплуатацию рекламных конструкций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479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309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-170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64,5%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2874964958"/>
                  </a:ext>
                </a:extLst>
              </a:tr>
              <a:tr h="18180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Плата за негативное воздействие на окружающую среду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60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14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-46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23,3%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62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2621967273"/>
                  </a:ext>
                </a:extLst>
              </a:tr>
              <a:tr h="18180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Плата за использование лесов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#ДЕЛ/0!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781607228"/>
                  </a:ext>
                </a:extLst>
              </a:tr>
              <a:tr h="18180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Доходы от оказания платных услуг и компенсации затрат государства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2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8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500,0%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796535326"/>
                  </a:ext>
                </a:extLst>
              </a:tr>
              <a:tr h="18180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Доходы от продажи материальных и нематериальных активов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14 388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1 247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-13 141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8,7%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1512153000"/>
                  </a:ext>
                </a:extLst>
              </a:tr>
              <a:tr h="18180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в т.ч.  продажа имущества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11 527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751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-10 776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6,5%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2430830427"/>
                  </a:ext>
                </a:extLst>
              </a:tr>
              <a:tr h="18180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          продажа земельных участков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2 861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496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-2 365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17,3%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270518934"/>
                  </a:ext>
                </a:extLst>
              </a:tr>
              <a:tr h="18180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          продажа квартир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#ДЕЛ/0!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3153327928"/>
                  </a:ext>
                </a:extLst>
              </a:tr>
              <a:tr h="18180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Административные платежи и сборы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#ДЕЛ/0!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4266531741"/>
                  </a:ext>
                </a:extLst>
              </a:tr>
              <a:tr h="18180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Штрафы, санкции, возмещение ущерба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4 251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240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-4 011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5,6%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2071245271"/>
                  </a:ext>
                </a:extLst>
              </a:tr>
              <a:tr h="181803">
                <a:tc>
                  <a:txBody>
                    <a:bodyPr/>
                    <a:lstStyle/>
                    <a:p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Прочие неналоговые доходы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65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80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15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500">
                          <a:solidFill>
                            <a:srgbClr val="3F53EB"/>
                          </a:solidFill>
                          <a:effectLst/>
                        </a:rPr>
                        <a:t>123,1%</a:t>
                      </a:r>
                      <a:endParaRPr lang="ru-RU" sz="40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80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ctr"/>
                </a:tc>
                <a:extLst>
                  <a:ext uri="{0D108BD9-81ED-4DB2-BD59-A6C34878D82A}">
                    <a16:rowId xmlns:a16="http://schemas.microsoft.com/office/drawing/2014/main" val="2964106048"/>
                  </a:ext>
                </a:extLst>
              </a:tr>
              <a:tr h="433530">
                <a:tc gridSpan="7">
                  <a:txBody>
                    <a:bodyPr/>
                    <a:lstStyle/>
                    <a:p>
                      <a:pPr algn="just"/>
                      <a:r>
                        <a:rPr lang="ru-RU" sz="500" dirty="0">
                          <a:solidFill>
                            <a:srgbClr val="3F53EB"/>
                          </a:solidFill>
                          <a:effectLst/>
                        </a:rPr>
                        <a:t>Нулевые плановые назначения проставлены в соответствии с методикой планирования доходов, утвержденной Министерством финансов и бюджетного контроля Курской области, где сказано, что в связи с резким ухудшением оперативной обстановки в результате активности вооруженных сил Украины и введением режима контртеррористической операции поступление сумм доходов по нижеуказанным видам в 2025 - 2027 годах в местный бюджет города Льгова не планировать. </a:t>
                      </a:r>
                      <a:endParaRPr lang="ru-RU" sz="400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069" marR="28069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841984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400" dirty="0">
                <a:solidFill>
                  <a:srgbClr val="3F53EB"/>
                </a:solidFill>
              </a:rPr>
            </a:br>
            <a:br>
              <a:rPr lang="ru-RU" sz="2200" i="1" dirty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br>
              <a:rPr lang="ru-RU" sz="2000" i="1" dirty="0">
                <a:solidFill>
                  <a:srgbClr val="3F53EB"/>
                </a:solidFill>
              </a:rPr>
            </a:br>
            <a:br>
              <a:rPr lang="ru-RU" sz="2200" i="1" dirty="0">
                <a:solidFill>
                  <a:srgbClr val="3F53EB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311822"/>
              </p:ext>
            </p:extLst>
          </p:nvPr>
        </p:nvGraphicFramePr>
        <p:xfrm>
          <a:off x="342900" y="2133600"/>
          <a:ext cx="6086496" cy="5795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br>
              <a:rPr lang="ru-RU" sz="2000" i="1" dirty="0">
                <a:solidFill>
                  <a:srgbClr val="3F53EB"/>
                </a:solidFill>
              </a:rPr>
            </a:br>
            <a:br>
              <a:rPr lang="ru-RU" sz="2200" i="1" dirty="0">
                <a:solidFill>
                  <a:srgbClr val="3F53EB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0335446"/>
              </p:ext>
            </p:extLst>
          </p:nvPr>
        </p:nvGraphicFramePr>
        <p:xfrm>
          <a:off x="342900" y="2133600"/>
          <a:ext cx="6172200" cy="6034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br>
              <a:rPr lang="ru-RU" sz="2000" i="1" dirty="0">
                <a:solidFill>
                  <a:srgbClr val="3F53EB"/>
                </a:solidFill>
              </a:rPr>
            </a:br>
            <a:br>
              <a:rPr lang="ru-RU" sz="2200" i="1" dirty="0">
                <a:solidFill>
                  <a:srgbClr val="3F53EB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9052191"/>
              </p:ext>
            </p:extLst>
          </p:nvPr>
        </p:nvGraphicFramePr>
        <p:xfrm>
          <a:off x="357166" y="2000232"/>
          <a:ext cx="6086496" cy="615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928662"/>
            <a:ext cx="4214842" cy="928694"/>
          </a:xfrm>
        </p:spPr>
        <p:txBody>
          <a:bodyPr>
            <a:normAutofit/>
          </a:bodyPr>
          <a:lstStyle/>
          <a:p>
            <a:pPr defTabSz="936382">
              <a:defRPr/>
            </a:pPr>
            <a:r>
              <a:rPr lang="ru-RU" sz="24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57166" y="2000232"/>
          <a:ext cx="6086496" cy="615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25</a:t>
            </a:fld>
            <a:endParaRPr lang="ru-RU"/>
          </a:p>
        </p:txBody>
      </p:sp>
      <p:grpSp>
        <p:nvGrpSpPr>
          <p:cNvPr id="6" name="Group 56"/>
          <p:cNvGrpSpPr>
            <a:grpSpLocks/>
          </p:cNvGrpSpPr>
          <p:nvPr/>
        </p:nvGrpSpPr>
        <p:grpSpPr bwMode="auto">
          <a:xfrm>
            <a:off x="143002" y="2500298"/>
            <a:ext cx="6714998" cy="4286570"/>
            <a:chOff x="-143" y="1434"/>
            <a:chExt cx="6019" cy="1558"/>
          </a:xfrm>
          <a:solidFill>
            <a:srgbClr val="0070C0"/>
          </a:solidFill>
        </p:grpSpPr>
        <p:sp>
          <p:nvSpPr>
            <p:cNvPr id="8" name="Line 19"/>
            <p:cNvSpPr>
              <a:spLocks noChangeShapeType="1"/>
            </p:cNvSpPr>
            <p:nvPr/>
          </p:nvSpPr>
          <p:spPr bwMode="auto">
            <a:xfrm>
              <a:off x="340" y="1888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9" name="Line 20"/>
            <p:cNvSpPr>
              <a:spLocks noChangeShapeType="1"/>
            </p:cNvSpPr>
            <p:nvPr/>
          </p:nvSpPr>
          <p:spPr bwMode="auto">
            <a:xfrm>
              <a:off x="703" y="2387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0" name="Line 21"/>
            <p:cNvSpPr>
              <a:spLocks noChangeShapeType="1"/>
            </p:cNvSpPr>
            <p:nvPr/>
          </p:nvSpPr>
          <p:spPr bwMode="auto">
            <a:xfrm>
              <a:off x="1111" y="1888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" name="Line 22"/>
            <p:cNvSpPr>
              <a:spLocks noChangeShapeType="1"/>
            </p:cNvSpPr>
            <p:nvPr/>
          </p:nvSpPr>
          <p:spPr bwMode="auto">
            <a:xfrm>
              <a:off x="1519" y="2387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2" name="Line 23"/>
            <p:cNvSpPr>
              <a:spLocks noChangeShapeType="1"/>
            </p:cNvSpPr>
            <p:nvPr/>
          </p:nvSpPr>
          <p:spPr bwMode="auto">
            <a:xfrm>
              <a:off x="1882" y="1888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3" name="Line 24"/>
            <p:cNvSpPr>
              <a:spLocks noChangeShapeType="1"/>
            </p:cNvSpPr>
            <p:nvPr/>
          </p:nvSpPr>
          <p:spPr bwMode="auto">
            <a:xfrm>
              <a:off x="2290" y="2387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" name="Line 25"/>
            <p:cNvSpPr>
              <a:spLocks noChangeShapeType="1"/>
            </p:cNvSpPr>
            <p:nvPr/>
          </p:nvSpPr>
          <p:spPr bwMode="auto">
            <a:xfrm>
              <a:off x="2653" y="1888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5" name="Line 26"/>
            <p:cNvSpPr>
              <a:spLocks noChangeShapeType="1"/>
            </p:cNvSpPr>
            <p:nvPr/>
          </p:nvSpPr>
          <p:spPr bwMode="auto">
            <a:xfrm>
              <a:off x="3061" y="2387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6" name="Line 27"/>
            <p:cNvSpPr>
              <a:spLocks noChangeShapeType="1"/>
            </p:cNvSpPr>
            <p:nvPr/>
          </p:nvSpPr>
          <p:spPr bwMode="auto">
            <a:xfrm>
              <a:off x="3470" y="1888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auto">
            <a:xfrm>
              <a:off x="3833" y="2387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auto">
            <a:xfrm>
              <a:off x="4241" y="1888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auto">
            <a:xfrm>
              <a:off x="4649" y="2387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0" name="Line 31"/>
            <p:cNvSpPr>
              <a:spLocks noChangeShapeType="1"/>
            </p:cNvSpPr>
            <p:nvPr/>
          </p:nvSpPr>
          <p:spPr bwMode="auto">
            <a:xfrm>
              <a:off x="5012" y="1888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1" name="Rectangle 32"/>
            <p:cNvSpPr>
              <a:spLocks noChangeArrowheads="1"/>
            </p:cNvSpPr>
            <p:nvPr/>
          </p:nvSpPr>
          <p:spPr bwMode="auto">
            <a:xfrm>
              <a:off x="113" y="1525"/>
              <a:ext cx="499" cy="35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Общегосу-дарственные</a:t>
              </a:r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вопросы</a:t>
              </a:r>
            </a:p>
          </p:txBody>
        </p:sp>
        <p:sp>
          <p:nvSpPr>
            <p:cNvPr id="22" name="Rectangle 33"/>
            <p:cNvSpPr>
              <a:spLocks noChangeArrowheads="1"/>
            </p:cNvSpPr>
            <p:nvPr/>
          </p:nvSpPr>
          <p:spPr bwMode="auto">
            <a:xfrm>
              <a:off x="305" y="2478"/>
              <a:ext cx="744" cy="185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Национальная оборона</a:t>
              </a:r>
            </a:p>
          </p:txBody>
        </p:sp>
        <p:sp>
          <p:nvSpPr>
            <p:cNvPr id="23" name="Rectangle 34"/>
            <p:cNvSpPr>
              <a:spLocks noChangeArrowheads="1"/>
            </p:cNvSpPr>
            <p:nvPr/>
          </p:nvSpPr>
          <p:spPr bwMode="auto">
            <a:xfrm>
              <a:off x="793" y="1434"/>
              <a:ext cx="681" cy="44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Национальная безопасность и </a:t>
              </a:r>
              <a:r>
                <a:rPr lang="ru-RU" sz="1000" i="1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правоохранитель-ная</a:t>
              </a:r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деятельность</a:t>
              </a:r>
            </a:p>
          </p:txBody>
        </p:sp>
        <p:sp>
          <p:nvSpPr>
            <p:cNvPr id="24" name="Rectangle 35"/>
            <p:cNvSpPr>
              <a:spLocks noChangeArrowheads="1"/>
            </p:cNvSpPr>
            <p:nvPr/>
          </p:nvSpPr>
          <p:spPr bwMode="auto">
            <a:xfrm>
              <a:off x="1178" y="2478"/>
              <a:ext cx="728" cy="185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Национальная экономика</a:t>
              </a:r>
            </a:p>
          </p:txBody>
        </p:sp>
        <p:sp>
          <p:nvSpPr>
            <p:cNvPr id="25" name="Rectangle 36"/>
            <p:cNvSpPr>
              <a:spLocks noChangeArrowheads="1"/>
            </p:cNvSpPr>
            <p:nvPr/>
          </p:nvSpPr>
          <p:spPr bwMode="auto">
            <a:xfrm>
              <a:off x="1586" y="1538"/>
              <a:ext cx="680" cy="35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Жилищно-коммунальное хозяйство</a:t>
              </a:r>
            </a:p>
          </p:txBody>
        </p:sp>
        <p:sp>
          <p:nvSpPr>
            <p:cNvPr id="26" name="Rectangle 37"/>
            <p:cNvSpPr>
              <a:spLocks noChangeArrowheads="1"/>
            </p:cNvSpPr>
            <p:nvPr/>
          </p:nvSpPr>
          <p:spPr bwMode="auto">
            <a:xfrm>
              <a:off x="1970" y="2478"/>
              <a:ext cx="705" cy="254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Охрана окружающей среды</a:t>
              </a:r>
            </a:p>
          </p:txBody>
        </p:sp>
        <p:sp>
          <p:nvSpPr>
            <p:cNvPr id="27" name="Rectangle 38"/>
            <p:cNvSpPr>
              <a:spLocks noChangeArrowheads="1"/>
            </p:cNvSpPr>
            <p:nvPr/>
          </p:nvSpPr>
          <p:spPr bwMode="auto">
            <a:xfrm>
              <a:off x="2418" y="1706"/>
              <a:ext cx="640" cy="169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Образование</a:t>
              </a:r>
            </a:p>
          </p:txBody>
        </p:sp>
        <p:sp>
          <p:nvSpPr>
            <p:cNvPr id="28" name="Rectangle 39"/>
            <p:cNvSpPr>
              <a:spLocks noChangeArrowheads="1"/>
            </p:cNvSpPr>
            <p:nvPr/>
          </p:nvSpPr>
          <p:spPr bwMode="auto">
            <a:xfrm>
              <a:off x="2789" y="2478"/>
              <a:ext cx="695" cy="216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Культура, кинематография</a:t>
              </a:r>
            </a:p>
          </p:txBody>
        </p:sp>
        <p:sp>
          <p:nvSpPr>
            <p:cNvPr id="29" name="Rectangle 40"/>
            <p:cNvSpPr>
              <a:spLocks noChangeArrowheads="1"/>
            </p:cNvSpPr>
            <p:nvPr/>
          </p:nvSpPr>
          <p:spPr bwMode="auto">
            <a:xfrm>
              <a:off x="3187" y="1706"/>
              <a:ext cx="575" cy="169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Здравоохранение</a:t>
              </a:r>
            </a:p>
          </p:txBody>
        </p:sp>
        <p:sp>
          <p:nvSpPr>
            <p:cNvPr id="30" name="Rectangle 41"/>
            <p:cNvSpPr>
              <a:spLocks noChangeArrowheads="1"/>
            </p:cNvSpPr>
            <p:nvPr/>
          </p:nvSpPr>
          <p:spPr bwMode="auto">
            <a:xfrm>
              <a:off x="3606" y="2478"/>
              <a:ext cx="567" cy="216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Социальная политика</a:t>
              </a:r>
            </a:p>
          </p:txBody>
        </p:sp>
        <p:sp>
          <p:nvSpPr>
            <p:cNvPr id="31" name="Rectangle 42"/>
            <p:cNvSpPr>
              <a:spLocks noChangeArrowheads="1"/>
            </p:cNvSpPr>
            <p:nvPr/>
          </p:nvSpPr>
          <p:spPr bwMode="auto">
            <a:xfrm>
              <a:off x="3923" y="1616"/>
              <a:ext cx="632" cy="268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Физическая культура и спорт</a:t>
              </a:r>
            </a:p>
          </p:txBody>
        </p:sp>
        <p:sp>
          <p:nvSpPr>
            <p:cNvPr id="32" name="Rectangle 43"/>
            <p:cNvSpPr>
              <a:spLocks noChangeArrowheads="1"/>
            </p:cNvSpPr>
            <p:nvPr/>
          </p:nvSpPr>
          <p:spPr bwMode="auto">
            <a:xfrm>
              <a:off x="4275" y="2478"/>
              <a:ext cx="512" cy="33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Средства </a:t>
              </a:r>
            </a:p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массовой информации</a:t>
              </a:r>
            </a:p>
          </p:txBody>
        </p:sp>
        <p:sp>
          <p:nvSpPr>
            <p:cNvPr id="33" name="Rectangle 44"/>
            <p:cNvSpPr>
              <a:spLocks noChangeArrowheads="1"/>
            </p:cNvSpPr>
            <p:nvPr/>
          </p:nvSpPr>
          <p:spPr bwMode="auto">
            <a:xfrm>
              <a:off x="4787" y="1486"/>
              <a:ext cx="720" cy="404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Обслуживание государственного и муниципального долга</a:t>
              </a:r>
            </a:p>
          </p:txBody>
        </p:sp>
        <p:sp>
          <p:nvSpPr>
            <p:cNvPr id="34" name="Line 46"/>
            <p:cNvSpPr>
              <a:spLocks noChangeShapeType="1"/>
            </p:cNvSpPr>
            <p:nvPr/>
          </p:nvSpPr>
          <p:spPr bwMode="auto">
            <a:xfrm>
              <a:off x="5420" y="2387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35" name="Rectangle 47"/>
            <p:cNvSpPr>
              <a:spLocks noChangeArrowheads="1"/>
            </p:cNvSpPr>
            <p:nvPr/>
          </p:nvSpPr>
          <p:spPr bwMode="auto">
            <a:xfrm>
              <a:off x="4916" y="2478"/>
              <a:ext cx="960" cy="514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Межбюджетные трансферты общего характера бюджетам бюджетной системы Российской Федерации</a:t>
              </a:r>
            </a:p>
          </p:txBody>
        </p:sp>
        <p:pic>
          <p:nvPicPr>
            <p:cNvPr id="36" name="Picture 5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43" y="1979"/>
              <a:ext cx="5827" cy="399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4943488" cy="152400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Расходы бюджета по разделам, подразделам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26</a:t>
            </a:fld>
            <a:endParaRPr lang="ru-RU"/>
          </a:p>
        </p:txBody>
      </p:sp>
      <p:pic>
        <p:nvPicPr>
          <p:cNvPr id="5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B13F5F74-907A-C42E-6358-D6E0B0044D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1329834"/>
              </p:ext>
            </p:extLst>
          </p:nvPr>
        </p:nvGraphicFramePr>
        <p:xfrm>
          <a:off x="356815" y="1763688"/>
          <a:ext cx="6346418" cy="70141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72961">
                  <a:extLst>
                    <a:ext uri="{9D8B030D-6E8A-4147-A177-3AD203B41FA5}">
                      <a16:colId xmlns:a16="http://schemas.microsoft.com/office/drawing/2014/main" val="401908668"/>
                    </a:ext>
                  </a:extLst>
                </a:gridCol>
                <a:gridCol w="162520">
                  <a:extLst>
                    <a:ext uri="{9D8B030D-6E8A-4147-A177-3AD203B41FA5}">
                      <a16:colId xmlns:a16="http://schemas.microsoft.com/office/drawing/2014/main" val="12191789"/>
                    </a:ext>
                  </a:extLst>
                </a:gridCol>
                <a:gridCol w="195024">
                  <a:extLst>
                    <a:ext uri="{9D8B030D-6E8A-4147-A177-3AD203B41FA5}">
                      <a16:colId xmlns:a16="http://schemas.microsoft.com/office/drawing/2014/main" val="689074251"/>
                    </a:ext>
                  </a:extLst>
                </a:gridCol>
                <a:gridCol w="771971">
                  <a:extLst>
                    <a:ext uri="{9D8B030D-6E8A-4147-A177-3AD203B41FA5}">
                      <a16:colId xmlns:a16="http://schemas.microsoft.com/office/drawing/2014/main" val="3800828476"/>
                    </a:ext>
                  </a:extLst>
                </a:gridCol>
                <a:gridCol w="771971">
                  <a:extLst>
                    <a:ext uri="{9D8B030D-6E8A-4147-A177-3AD203B41FA5}">
                      <a16:colId xmlns:a16="http://schemas.microsoft.com/office/drawing/2014/main" val="2315594004"/>
                    </a:ext>
                  </a:extLst>
                </a:gridCol>
                <a:gridCol w="771971">
                  <a:extLst>
                    <a:ext uri="{9D8B030D-6E8A-4147-A177-3AD203B41FA5}">
                      <a16:colId xmlns:a16="http://schemas.microsoft.com/office/drawing/2014/main" val="1306376096"/>
                    </a:ext>
                  </a:extLst>
                </a:gridCol>
              </a:tblGrid>
              <a:tr h="42121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Наименование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Рз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ПР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Сумма на 2025 год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Сумма на 2026 год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Сумма на 2027 год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4116077647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1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2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3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3632847895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ВСЕГО: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360 223 394,00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389 785 371,00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378 912 657,00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3487602514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Условно утвержденные расходы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            -  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2 594 000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5 705 000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4062387913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ОБЩЕГОСУДАРСТВЕННЫЕ ВОПРОСЫ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01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18 423 133,00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19 411 033,00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19 498 690,00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2617656575"/>
                  </a:ext>
                </a:extLst>
              </a:tr>
              <a:tr h="265547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Функционирование высшего должностного лица субъекта Российской Федерации и муниципального образования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01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02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  649 021,00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649 021,00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649 021,00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2884445181"/>
                  </a:ext>
                </a:extLst>
              </a:tr>
              <a:tr h="283861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Функционирование законодательных (представительных) органов государственной власти и представительных органов муниципальных образований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01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03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296 862,00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  296 862,00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296 862,00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1725286332"/>
                  </a:ext>
                </a:extLst>
              </a:tr>
              <a:tr h="43037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01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04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6 908 872,00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6 908 872,00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6 908 872,00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3132884294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Судебная система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01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05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  4 749,00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            -  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            -  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562260558"/>
                  </a:ext>
                </a:extLst>
              </a:tr>
              <a:tr h="311331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01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06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1 875 008,00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1 875 008,00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1 875 008,00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4062983796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Резервные фонды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01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11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100 000,00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100 000,00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100 000,00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2759802254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Другие общегосударственные вопросы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01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13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8 588 621,00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9 581 270,00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9 668 927,00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2490838169"/>
                  </a:ext>
                </a:extLst>
              </a:tr>
              <a:tr h="265547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НАЦИОНАЛЬНАЯ БЕЗОПАСТНОСТЬ И ПРАВООХРАНИТЕЛЬНАЯ ДЕЯТЕЛЬНОСТЬ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03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4 924 409,00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4 938 866,00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5 138 475,00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3991310263"/>
                  </a:ext>
                </a:extLst>
              </a:tr>
              <a:tr h="32964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Защита населения и территории от чрезвычайных ситуаций природного и техногенного характера, пожарная безопасность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03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10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4 924 409,00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4 938 866,00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5 138 475,00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585984420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НАЦИОНАЛЬНАЯ ЭКОНОМИКА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04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7 470 139,00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7 496 873,00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7 496 873,00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345624829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Общеэкономические вопросы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04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01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473 313,00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473 313,00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473 313,00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4191993486"/>
                  </a:ext>
                </a:extLst>
              </a:tr>
              <a:tr h="15566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Дорожное хозяйство (дорожные фонды)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04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09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6 847 826,00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6 874 560,00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6 874 560,00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4134779630"/>
                  </a:ext>
                </a:extLst>
              </a:tr>
              <a:tr h="17398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Другие вопросы в области национальной экономики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04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12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149 000,00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149 000,00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149 000,00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3874667871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ЖИЛИЩНО-КОММУНАЛЬНОЕ ХОЗЯЙСТВО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05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7 875 635,00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7 389 851,00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8 510 285,00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1211573548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Жилищное хозяйство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05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01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196 000,00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196 000,00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392 000,00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2751817347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Коммунальное хозяйство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05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02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746 635,00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746 635,00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746 635,00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2392646229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Благоустройство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05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03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6 933 000,00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6 447 216,00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7 371 650,00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1807861613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ОБРАЗОВАНИЕ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07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293 692 514,00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298 766 494,00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304 433 119,00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4017026922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Дошкольное образование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07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01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85 739 713,00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86 273 111,00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87 409 101,00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3650159857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Общее образование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07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02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170 646 748,00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184 003 529,00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187 378 274,00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742280345"/>
                  </a:ext>
                </a:extLst>
              </a:tr>
              <a:tr h="15566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Дополнительное образование детей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07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03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33 341 815,00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25 273 453,00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26 429 343,00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410924819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Другие вопросы в области образования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07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09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3 964 238,00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3 216 401,00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3 216 401,00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1388162023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КУЛЬТУРА, КИНЕМАТОГРАФИЯ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08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2 220 303,00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2 372 788,00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2 522 192,00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2537468724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Культура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08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01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2 220 303,00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2 372 788,00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2 522 192,00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4164108177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ЗДРАВООХРАНЕНИЕ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09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862 196,00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862 196,00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  862 196,00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2495372611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Санитарно-эпидемиологическое благополучие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09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07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862 196,00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862 196,00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  862 196,00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2857548258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СОЦИАЛЬНАЯ ПОЛИТИКА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10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24 149 601,00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45 347 806,00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24 140 363,00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1634257839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Пенсионное обеспечение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10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01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343 000,00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343 000,00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  343 000,00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3466942347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Социальное обеспечение населения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10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03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9 740 949,00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9 731 711,00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9 731 711,00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3267552697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Охрана семьи и детства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10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04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3 293 947,00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24 501 390,00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3 293 947,00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3476689211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Другие вопросы в области социальной политики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10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06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10 771 705,00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10 771 705,00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10 771 705,00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761465328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СРЕДСТВА МАССОВОЙ ИНФОРМАЦИИ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12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595 464,00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595 464,00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  595 464,00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377587599"/>
                  </a:ext>
                </a:extLst>
              </a:tr>
              <a:tr h="13735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Периодическая печать и издательства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12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02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595 464,00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595 464,00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  595 464,00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3564470455"/>
                  </a:ext>
                </a:extLst>
              </a:tr>
              <a:tr h="20145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ОБСЛУЖИВАНИЕ ГОСУДАРСТВЕННОГО И МУНИЦИПАЛЬНОГО ДОЛГА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13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10 000,00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10 000,00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    10 000,00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3297298634"/>
                  </a:ext>
                </a:extLst>
              </a:tr>
              <a:tr h="17398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Обслуживание государственного внутреннего и муниципального долга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13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01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10 000,00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10 000,00   </a:t>
                      </a:r>
                      <a:endParaRPr lang="ru-RU" sz="8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    10 000,00   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77" marR="7877" marT="7877" marB="0" anchor="b"/>
                </a:tc>
                <a:extLst>
                  <a:ext uri="{0D108BD9-81ED-4DB2-BD59-A6C34878D82A}">
                    <a16:rowId xmlns:a16="http://schemas.microsoft.com/office/drawing/2014/main" val="17131553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br>
              <a:rPr lang="ru-RU" sz="2000" i="1" dirty="0">
                <a:solidFill>
                  <a:srgbClr val="3F53EB"/>
                </a:solidFill>
              </a:rPr>
            </a:br>
            <a:br>
              <a:rPr lang="ru-RU" sz="2200" i="1" dirty="0">
                <a:solidFill>
                  <a:srgbClr val="3F53EB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42918" y="1357290"/>
            <a:ext cx="5872182" cy="681093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ЧТО ТАКОЕ </a:t>
            </a:r>
          </a:p>
          <a:p>
            <a:pPr algn="ctr">
              <a:buNone/>
            </a:pPr>
            <a:r>
              <a:rPr lang="ru-RU" sz="20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</a:t>
            </a:r>
            <a:endParaRPr lang="ru-RU" sz="2000" b="1" dirty="0">
              <a:ln w="11430"/>
              <a:solidFill>
                <a:srgbClr val="3F53E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04" y="2285984"/>
            <a:ext cx="58579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1113" algn="just">
              <a:spcBef>
                <a:spcPts val="2400"/>
              </a:spcBef>
            </a:pPr>
            <a:r>
              <a:rPr lang="ru-RU" sz="1600" b="1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	Муниципальной программой является документ стратегического планирования, содержащий комплекс планируемых мероприятий, взаимоувязанных по задачам, срокам осуществления, исполнителям и ресурсам, и инструментов муниципальной политики, обеспечивающих в рамках реализации ключевых муниципальных функций достижения приоритетов и целей муниципальной политики в сфере социально-экономического развития города Льгова Курской области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27</a:t>
            </a:fld>
            <a:endParaRPr lang="ru-RU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22" y="5286380"/>
            <a:ext cx="4572032" cy="23059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br>
              <a:rPr lang="ru-RU" sz="2000" i="1" dirty="0">
                <a:solidFill>
                  <a:srgbClr val="3F53EB"/>
                </a:solidFill>
              </a:rPr>
            </a:br>
            <a:br>
              <a:rPr lang="ru-RU" sz="2200" i="1" dirty="0">
                <a:solidFill>
                  <a:srgbClr val="3F53EB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604" y="428597"/>
          <a:ext cx="4929222" cy="971666"/>
        </p:xfrm>
        <a:graphic>
          <a:graphicData uri="http://schemas.openxmlformats.org/drawingml/2006/table">
            <a:tbl>
              <a:tblPr/>
              <a:tblGrid>
                <a:gridCol w="4929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35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Расходы бюджета по</a:t>
                      </a: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5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муниципальным программам города Льгова Курской области</a:t>
                      </a: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8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и </a:t>
                      </a:r>
                      <a:r>
                        <a:rPr lang="ru-RU" sz="1400" b="1" i="0" u="none" strike="noStrike" dirty="0" err="1">
                          <a:solidFill>
                            <a:srgbClr val="3F53EB"/>
                          </a:solidFill>
                          <a:latin typeface="Times New Roman"/>
                        </a:rPr>
                        <a:t>непрограммным</a:t>
                      </a:r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направлениям деятельности</a:t>
                      </a: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28</a:t>
            </a:fld>
            <a:endParaRPr lang="ru-RU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FB5F6A18-ED96-4893-DB1A-3C5D35816D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2693118"/>
              </p:ext>
            </p:extLst>
          </p:nvPr>
        </p:nvGraphicFramePr>
        <p:xfrm>
          <a:off x="342900" y="1543140"/>
          <a:ext cx="6172200" cy="73151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18395">
                  <a:extLst>
                    <a:ext uri="{9D8B030D-6E8A-4147-A177-3AD203B41FA5}">
                      <a16:colId xmlns:a16="http://schemas.microsoft.com/office/drawing/2014/main" val="152121116"/>
                    </a:ext>
                  </a:extLst>
                </a:gridCol>
                <a:gridCol w="742756">
                  <a:extLst>
                    <a:ext uri="{9D8B030D-6E8A-4147-A177-3AD203B41FA5}">
                      <a16:colId xmlns:a16="http://schemas.microsoft.com/office/drawing/2014/main" val="1743796083"/>
                    </a:ext>
                  </a:extLst>
                </a:gridCol>
                <a:gridCol w="826447">
                  <a:extLst>
                    <a:ext uri="{9D8B030D-6E8A-4147-A177-3AD203B41FA5}">
                      <a16:colId xmlns:a16="http://schemas.microsoft.com/office/drawing/2014/main" val="3944014354"/>
                    </a:ext>
                  </a:extLst>
                </a:gridCol>
                <a:gridCol w="784602">
                  <a:extLst>
                    <a:ext uri="{9D8B030D-6E8A-4147-A177-3AD203B41FA5}">
                      <a16:colId xmlns:a16="http://schemas.microsoft.com/office/drawing/2014/main" val="2038665947"/>
                    </a:ext>
                  </a:extLst>
                </a:gridCol>
              </a:tblGrid>
              <a:tr h="414334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Наименование</a:t>
                      </a:r>
                      <a:endParaRPr lang="ru-RU" sz="7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Сумма на 2025 год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Сумма на 2026 год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Сумма на 2027 год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3762618444"/>
                  </a:ext>
                </a:extLst>
              </a:tr>
              <a:tr h="2143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1</a:t>
                      </a:r>
                      <a:endParaRPr lang="ru-RU" sz="700" b="0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20631511"/>
                  </a:ext>
                </a:extLst>
              </a:tr>
              <a:tr h="21431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ВСЕГО: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360 223 394,00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389 785 371,00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378 912 657,00   </a:t>
                      </a:r>
                      <a:endParaRPr lang="ru-RU" sz="7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3878317463"/>
                  </a:ext>
                </a:extLst>
              </a:tr>
              <a:tr h="21431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Условно утвержденные расходы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0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2 594 000,00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5 705 000,00   </a:t>
                      </a:r>
                      <a:endParaRPr lang="ru-RU" sz="7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18536725"/>
                  </a:ext>
                </a:extLst>
              </a:tr>
              <a:tr h="21431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Муниципальная программа "Развитие культуры в городе Льгове Курской области"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2 220 303,00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2 372 788,00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2 522 192,00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929220174"/>
                  </a:ext>
                </a:extLst>
              </a:tr>
              <a:tr h="41433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Муниципальная программа  "Социальная поддержка граждан в городе Льгове Курской области"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21 815 280,00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43 050 485,00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21 843 042,00   </a:t>
                      </a:r>
                      <a:endParaRPr lang="ru-RU" sz="7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3982150581"/>
                  </a:ext>
                </a:extLst>
              </a:tr>
              <a:tr h="21431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Муниципальная программа "Развитие образования в городе Льгове Курской области"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293 662 603,00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299 484 420,00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305 151 045,00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381190271"/>
                  </a:ext>
                </a:extLst>
              </a:tr>
              <a:tr h="41433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Муниципальная программа "Обеспечение доступным и комфортным жильем, коммунальными услугами граждан в городе Льгове Курской области"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6 570 495,00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7 584 711,00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8 705 145,00   </a:t>
                      </a:r>
                      <a:endParaRPr lang="ru-RU" sz="7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2203177522"/>
                  </a:ext>
                </a:extLst>
              </a:tr>
              <a:tr h="61435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Муниципальная программа "Повышение эффективности работы с молодежью, организация отдыха и оздоровления детей, молодежи, развитие физической культуры и спорта в городе Льгове Курской области"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2 742 998,00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1 995 161,00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1 995 161,00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130298025"/>
                  </a:ext>
                </a:extLst>
              </a:tr>
              <a:tr h="41433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Муниципальная программа "Развитие архивного дела в городе Льгове Курской области"</a:t>
                      </a:r>
                      <a:endParaRPr lang="ru-RU" sz="7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352 597,00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 353 367,00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   377 367,00   </a:t>
                      </a:r>
                      <a:endParaRPr lang="ru-RU" sz="7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585062435"/>
                  </a:ext>
                </a:extLst>
              </a:tr>
              <a:tr h="41433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Муниципальная программа "Развитие транспортной системы, обеспечение перевозки пассажиров и безопасности дорожного движения в городе Льгове Курской области"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6 847 826,00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6 874 560,00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6 874 560,00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1456699093"/>
                  </a:ext>
                </a:extLst>
              </a:tr>
              <a:tr h="41433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Муниципальная программа "Профилактика правонарушений в городе Льгове Курской области"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473 313,00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 473 313,00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   473 313,00   </a:t>
                      </a:r>
                      <a:endParaRPr lang="ru-RU" sz="7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2888134161"/>
                  </a:ext>
                </a:extLst>
              </a:tr>
              <a:tr h="61435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Муниципальная программа  "Защита населения и территории от чрезвычайных ситуаций, обеспечение пожарной безопасности и безопасности людей на водных объектах в городе Льгове Курской области"</a:t>
                      </a:r>
                      <a:endParaRPr lang="ru-RU" sz="7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4 924 409,00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4 938 866,00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5 138 475,00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2898899880"/>
                  </a:ext>
                </a:extLst>
              </a:tr>
              <a:tr h="41433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Муниципальная программа "Повышение эффективности управления финансами в городе Льгове Курской области"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6 541 486,00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6 568 345,00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6 632 002,00   </a:t>
                      </a:r>
                      <a:endParaRPr lang="ru-RU" sz="7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1807963975"/>
                  </a:ext>
                </a:extLst>
              </a:tr>
              <a:tr h="41433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Муниципальная программа "Содействие занятости населени в городе Льгове Курской области"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473 313,00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 473 313,00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473 313,00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82601490"/>
                  </a:ext>
                </a:extLst>
              </a:tr>
              <a:tr h="41433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Муниципальная программа "Формирование современной городской среды в городе Льгове Курской области"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2 035 000,00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 535 000,00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   535 000,00   </a:t>
                      </a:r>
                      <a:endParaRPr lang="ru-RU" sz="7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3876991439"/>
                  </a:ext>
                </a:extLst>
              </a:tr>
              <a:tr h="21431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Обеспечение функционирования главы муниципального образования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649 021,00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 649 021,00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649 021,00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1140018110"/>
                  </a:ext>
                </a:extLst>
              </a:tr>
              <a:tr h="21431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Обеспечение функционирования местных администраций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6 435 559,00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6 435 559,00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6 435 559,00   </a:t>
                      </a:r>
                      <a:endParaRPr lang="ru-RU" sz="7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3688496925"/>
                  </a:ext>
                </a:extLst>
              </a:tr>
              <a:tr h="21431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Обеспечение деятельноости представительного органа муниципального образования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296 862,00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 296 862,00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296 862,00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269710866"/>
                  </a:ext>
                </a:extLst>
              </a:tr>
              <a:tr h="21431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Реализация государственных функций, связанных с общегосударственным управлением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567 116,00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   67 116,00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     67 116,00   </a:t>
                      </a:r>
                      <a:endParaRPr lang="ru-RU" sz="7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1506642175"/>
                  </a:ext>
                </a:extLst>
              </a:tr>
              <a:tr h="21431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Непрограммная деятельность органов местного самоуправления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2 982 599,00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4 405 870,00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4 405 870,00   </a:t>
                      </a:r>
                      <a:endParaRPr lang="ru-RU" sz="7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4053373701"/>
                  </a:ext>
                </a:extLst>
              </a:tr>
              <a:tr h="21431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Резервные фонды органов местного самоуправления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100 000,00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solidFill>
                            <a:srgbClr val="3F53EB"/>
                          </a:solidFill>
                          <a:effectLst/>
                        </a:rPr>
                        <a:t>            100 000,00   </a:t>
                      </a:r>
                      <a:endParaRPr lang="ru-RU" sz="700" b="1" i="0" u="none" strike="noStrike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solidFill>
                            <a:srgbClr val="3F53EB"/>
                          </a:solidFill>
                          <a:effectLst/>
                        </a:rPr>
                        <a:t>          100 000,00   </a:t>
                      </a:r>
                      <a:endParaRPr lang="ru-RU" sz="700" b="1" i="0" u="none" strike="noStrike" dirty="0">
                        <a:solidFill>
                          <a:srgbClr val="3F53EB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46" marR="7846" marT="7846" marB="0" anchor="b"/>
                </a:tc>
                <a:extLst>
                  <a:ext uri="{0D108BD9-81ED-4DB2-BD59-A6C34878D82A}">
                    <a16:rowId xmlns:a16="http://schemas.microsoft.com/office/drawing/2014/main" val="353596086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r>
              <a:rPr lang="ru-RU" sz="2200" i="1" dirty="0"/>
              <a:t> </a:t>
            </a:r>
            <a:br>
              <a:rPr lang="ru-RU" sz="2200" i="1" dirty="0"/>
            </a:br>
            <a:br>
              <a:rPr lang="ru-RU" sz="2200" i="1" dirty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br>
              <a:rPr lang="ru-RU" sz="2000" i="1" dirty="0">
                <a:solidFill>
                  <a:srgbClr val="3F53EB"/>
                </a:solidFill>
              </a:rPr>
            </a:br>
            <a:br>
              <a:rPr lang="ru-RU" sz="2200" i="1" dirty="0">
                <a:solidFill>
                  <a:srgbClr val="3F53EB"/>
                </a:solidFill>
              </a:rPr>
            </a:br>
            <a:br>
              <a:rPr lang="ru-RU" sz="2200" i="1" dirty="0"/>
            </a:br>
            <a:r>
              <a:rPr lang="ru-RU" sz="2200" i="1" dirty="0"/>
              <a:t> </a:t>
            </a: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29</a:t>
            </a:fld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4500562"/>
            <a:ext cx="3071834" cy="2086564"/>
          </a:xfrm>
          <a:prstGeom prst="flowChartAlternateProcess">
            <a:avLst/>
          </a:prstGeom>
          <a:ln>
            <a:noFill/>
            <a:headEnd/>
            <a:tailEnd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42" y="2857489"/>
            <a:ext cx="2928958" cy="2428892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04" y="285720"/>
            <a:ext cx="3071857" cy="2214578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http://kurierlgov.ru/sites/default/files/gorsa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8" y="1857356"/>
            <a:ext cx="3071834" cy="2143140"/>
          </a:xfrm>
          <a:prstGeom prst="flowChartAlternateProcess">
            <a:avLst/>
          </a:prstGeom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D8DA8169-5327-46DE-8009-959A4DDEC8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42" y="5857884"/>
            <a:ext cx="2857520" cy="2138357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i="1" dirty="0">
                <a:solidFill>
                  <a:srgbClr val="00B0F0"/>
                </a:solidFill>
              </a:rPr>
            </a:br>
            <a:endParaRPr lang="ru-RU" sz="2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80" y="4786314"/>
            <a:ext cx="5715040" cy="3286148"/>
          </a:xfrm>
        </p:spPr>
        <p:txBody>
          <a:bodyPr>
            <a:noAutofit/>
          </a:bodyPr>
          <a:lstStyle/>
          <a:p>
            <a:r>
              <a:rPr lang="ru-RU" sz="1800" b="1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Льгов — муниципальное образование в составе Курской области. Орган законодательной власти — Льговский Городской Совет депутатов, исполнительной — Администрация города Льгова. </a:t>
            </a:r>
            <a:r>
              <a:rPr lang="ru-RU" sz="1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Издаются</a:t>
            </a:r>
            <a:r>
              <a:rPr lang="ru-RU" sz="1800" b="1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две газеты: «Курьер» и «</a:t>
            </a:r>
            <a:r>
              <a:rPr lang="ru-RU" sz="1800" b="1" i="1" dirty="0" err="1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Льговские</a:t>
            </a:r>
            <a:r>
              <a:rPr lang="ru-RU" sz="1800" b="1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новости». Город расположен на берегах реки Сейм (приток Десны), в 80 км от Курска. Территория муниципального образования составляет 37,47 км2. Население города (на 01.01.2024 год) – 16779 человек. </a:t>
            </a:r>
            <a:br>
              <a:rPr lang="ru-RU" sz="1800" b="1" i="1" baseline="30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>
                <a:solidFill>
                  <a:srgbClr val="00B0F0"/>
                </a:solidFill>
              </a:rPr>
              <a:t> </a:t>
            </a:r>
            <a:endParaRPr lang="ru-RU" sz="1400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pic>
        <p:nvPicPr>
          <p:cNvPr id="5" name="Рисунок 8" descr="map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8" y="1071538"/>
            <a:ext cx="4643469" cy="35020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br>
              <a:rPr lang="ru-RU" sz="2000" i="1" dirty="0">
                <a:solidFill>
                  <a:srgbClr val="3F53EB"/>
                </a:solidFill>
              </a:rPr>
            </a:br>
            <a:br>
              <a:rPr lang="ru-RU" sz="2200" i="1" dirty="0">
                <a:solidFill>
                  <a:srgbClr val="3F53EB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600" i="1" dirty="0">
                <a:solidFill>
                  <a:srgbClr val="3F53E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Объём муниципального долга при осуществлении муниципальных заимствований не должен превышать следующие значения:</a:t>
            </a:r>
            <a:endParaRPr lang="ru-RU" sz="1400" i="1" dirty="0">
              <a:solidFill>
                <a:srgbClr val="3F53EB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/>
            <a:r>
              <a:rPr lang="ru-RU" sz="1600" i="1" dirty="0">
                <a:solidFill>
                  <a:srgbClr val="3F53E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2025 году до 27 834 455,00 рублей; </a:t>
            </a:r>
            <a:endParaRPr lang="ru-RU" sz="1400" i="1" dirty="0">
              <a:solidFill>
                <a:srgbClr val="3F53EB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/>
            <a:r>
              <a:rPr lang="ru-RU" sz="1600" i="1" dirty="0">
                <a:solidFill>
                  <a:srgbClr val="3F53E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2026 году до 32 565 135,00 рублей;</a:t>
            </a:r>
            <a:endParaRPr lang="ru-RU" sz="1400" i="1" dirty="0">
              <a:solidFill>
                <a:srgbClr val="3F53EB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/>
            <a:r>
              <a:rPr lang="ru-RU" sz="1600" i="1" dirty="0">
                <a:solidFill>
                  <a:srgbClr val="3F53E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2027 году до 35 487 228,00 рублей.</a:t>
            </a:r>
            <a:endParaRPr lang="ru-RU" sz="1400" i="1" dirty="0">
              <a:solidFill>
                <a:srgbClr val="3F53EB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i="1" dirty="0">
                <a:solidFill>
                  <a:srgbClr val="3F53E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Установить верхний предел муниципального долга муниципального образования на 1 января 2026 года по долговым обязательствам муниципального образования «Город Льгов» в сумме 5 500 000,00 рублей, в том числе по муниципальным гарантиям 0 рублей.</a:t>
            </a:r>
            <a:endParaRPr lang="ru-RU" sz="1400" i="1" dirty="0">
              <a:solidFill>
                <a:srgbClr val="3F53EB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i="1" dirty="0">
                <a:solidFill>
                  <a:srgbClr val="3F53E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Установить верхний предел муниципального долга муниципального образования на 1 января 2027 года по долговым обязательствам муниципального образования «Город Льгов» в сумме 5 500 000,00 рублей, в том числе по муниципальным гарантиям 0 рублей.</a:t>
            </a:r>
            <a:endParaRPr lang="ru-RU" sz="1400" i="1" dirty="0">
              <a:solidFill>
                <a:srgbClr val="3F53EB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i="1" dirty="0">
                <a:solidFill>
                  <a:srgbClr val="3F53E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Установить верхний предел муниципального долга муниципального образования на 1 января 2028 года по долговым обязательствам муниципального образования «Город Льгов» в сумме 5 500 000,00 рублей, в том числе по муниципальным гарантиям 0 рублей.</a:t>
            </a:r>
            <a:endParaRPr lang="ru-RU" sz="1400" i="1" dirty="0">
              <a:solidFill>
                <a:srgbClr val="3F53EB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i="1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22" y="785786"/>
            <a:ext cx="34042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Муниципальный долг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12120" y="251527"/>
            <a:ext cx="6033763" cy="193920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936382" eaLnBrk="1" hangingPunct="1">
              <a:defRPr/>
            </a:pPr>
            <a:r>
              <a:rPr lang="ru-RU" sz="3200" b="1" dirty="0">
                <a:ln w="11430"/>
                <a:solidFill>
                  <a:srgbClr val="3F53EB"/>
                </a:solidFill>
                <a:latin typeface="Times New Roman" pitchFamily="18" charset="0"/>
              </a:rPr>
              <a:t>Контактная информация: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338195" y="1904991"/>
            <a:ext cx="6172200" cy="668541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dirty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i="1" dirty="0">
                <a:solidFill>
                  <a:srgbClr val="3F53EB"/>
                </a:solidFill>
                <a:latin typeface="Times New Roman" pitchFamily="18" charset="0"/>
              </a:rPr>
              <a:t>307750, Курская обл., г.Льгов, Красная пл.13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i="1" dirty="0">
                <a:solidFill>
                  <a:srgbClr val="3F53EB"/>
                </a:solidFill>
                <a:latin typeface="Times New Roman" pitchFamily="18" charset="0"/>
              </a:rPr>
              <a:t>Управление финансов Администрации города Курской области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b="1" i="1" dirty="0">
              <a:solidFill>
                <a:srgbClr val="3F53EB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i="1" dirty="0">
                <a:solidFill>
                  <a:srgbClr val="3F53EB"/>
                </a:solidFill>
                <a:latin typeface="Times New Roman" pitchFamily="18" charset="0"/>
              </a:rPr>
              <a:t>тел.: (47140)2-02-11, (47140)2-31-89 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i="1" dirty="0">
                <a:solidFill>
                  <a:srgbClr val="3F53EB"/>
                </a:solidFill>
                <a:latin typeface="Times New Roman" pitchFamily="18" charset="0"/>
              </a:rPr>
              <a:t>факс: (47140)2-31-89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b="1" i="1" dirty="0">
              <a:solidFill>
                <a:srgbClr val="3F53EB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b="1" i="1" dirty="0">
                <a:solidFill>
                  <a:srgbClr val="3F53EB"/>
                </a:solidFill>
                <a:latin typeface="Times New Roman" pitchFamily="18" charset="0"/>
              </a:rPr>
              <a:t>График работы: 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i="1" dirty="0">
                <a:solidFill>
                  <a:srgbClr val="3F53EB"/>
                </a:solidFill>
                <a:latin typeface="Times New Roman" pitchFamily="18" charset="0"/>
              </a:rPr>
              <a:t>понедельник – пятница с 8:00 до 17:00, 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i="1" dirty="0">
                <a:solidFill>
                  <a:srgbClr val="3F53EB"/>
                </a:solidFill>
                <a:latin typeface="Times New Roman" pitchFamily="18" charset="0"/>
              </a:rPr>
              <a:t>перерыв с 12:00 до 13:00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i="1" dirty="0">
                <a:solidFill>
                  <a:srgbClr val="3F53EB"/>
                </a:solidFill>
                <a:latin typeface="Times New Roman" pitchFamily="18" charset="0"/>
              </a:rPr>
              <a:t>выходные дни - суббота, воскресенье </a:t>
            </a:r>
          </a:p>
          <a:p>
            <a:pPr marL="179705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b="1" i="1" dirty="0">
              <a:solidFill>
                <a:srgbClr val="3F53EB"/>
              </a:solidFill>
              <a:latin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93878114-3E4F-4B37-B083-D1F4FD2A7410}" type="slidenum">
              <a:rPr lang="ru-RU" sz="1800" b="1" smtClean="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31</a:t>
            </a:fld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i="1" dirty="0">
                <a:solidFill>
                  <a:srgbClr val="00B0F0"/>
                </a:solidFill>
              </a:rPr>
            </a:br>
            <a:endParaRPr lang="ru-RU" sz="2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80" y="4786314"/>
            <a:ext cx="5715040" cy="3286148"/>
          </a:xfrm>
        </p:spPr>
        <p:txBody>
          <a:bodyPr>
            <a:noAutofit/>
          </a:bodyPr>
          <a:lstStyle/>
          <a:p>
            <a:endParaRPr lang="ru-RU" sz="1400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80" y="5286380"/>
            <a:ext cx="2789241" cy="28196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10" name="Picture 2" descr="C:\Users\User\Desktop\мои документы\лучшая муниципальная практика\фото\достопримечательности\башня шамил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2" y="1571604"/>
            <a:ext cx="1928826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74" y="3500430"/>
            <a:ext cx="3095199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366184"/>
            <a:ext cx="5872182" cy="348164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Глоссарий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80" y="714348"/>
            <a:ext cx="5857916" cy="8072494"/>
          </a:xfrm>
        </p:spPr>
        <p:txBody>
          <a:bodyPr>
            <a:noAutofit/>
          </a:bodyPr>
          <a:lstStyle/>
          <a:p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Бюджет – форма образования и расходования денежных средств,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предназначенных для финансового обеспечения задач и функций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государства и местного самоуправления.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Доходы бюджета - денежные средства, поступающие в бюджет, за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исключением средств, являющихся в соответствии с Бюджетным кодексом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РФ источниками финансирования дефицита бюджета.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Расходы бюджета - это выплачиваемые из бюджета денежные средства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(социальные выплаты населению, содержание государственных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учреждений (образование, ЖКХ, культура и другие) капитальное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строительство и другие), за исключением средств, являющихся в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соответствии с Бюджетным кодексом РФ источниками финансирования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дефицита бюджета.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Бюджетный процесс - деятельность органов государственной власти,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органов местного самоуправления и иных участников бюджетного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процесса по составлению и рассмотрению проектов бюджетов,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утверждению и исполнению бюджетов, контролю за их исполнением,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осуществлению бюджетного учета, составлению, внешней проверке,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рассмотрению и утверждению бюджетной отчетности.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Государственный или муниципальный долг - обязательства,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возникающие из государственных или муниципальных заимствований,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гарантий по обязательствам третьих лиц.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Государственная программа - система мероприятий (взаимоувязанных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по задачам, срокам осуществления и ресурсам) и инструментов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государственной политики, обеспечивающих в рамках реализации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ключевых государственных функций достижение приоритетов и целей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государственной политики в сфере социально-экономического развития и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безопасности.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Дефицит - превышение расходов бюджета над его доходами.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- средства одного бюджета бюджетной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системы РФ, перечисляемые другому бюджету бюджетной системы РФ.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Налог - обязательный, индивидуально безвозмездный платеж, взимаемый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 физических и юридических лиц для финансового обеспечения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деятельности государства и (или) муниципальных образований.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err="1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- превышение доходов над расходами бюджета. 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300" b="1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0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6" name="Рисунок 3" descr="гражданин и его участие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" y="2836555"/>
            <a:ext cx="6172200" cy="4628178"/>
          </a:xfrm>
          <a:prstGeom prst="rect">
            <a:avLst/>
          </a:prstGeom>
          <a:ln w="25400" cap="flat" cmpd="sng" algn="ctr">
            <a:noFill/>
            <a:prstDash val="solid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42900" y="1928794"/>
            <a:ext cx="6372248" cy="623942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r>
              <a:rPr lang="ru-RU" sz="22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ГРАФИК ПОДГОТОВКИ И ИСПОЛНЕНИЯ БЮДЖЕТА </a:t>
            </a:r>
            <a:br>
              <a:rPr lang="ru-RU" sz="22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МО «Город Льгов» Курской области</a:t>
            </a:r>
            <a:br>
              <a:rPr lang="ru-RU" sz="20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56" y="2643174"/>
            <a:ext cx="5800744" cy="5525049"/>
          </a:xfrm>
        </p:spPr>
        <p:txBody>
          <a:bodyPr>
            <a:noAutofit/>
          </a:bodyPr>
          <a:lstStyle/>
          <a:p>
            <a:pPr lvl="0"/>
            <a:r>
              <a:rPr lang="ru-RU" sz="16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бюджета, внесение проекта решения о бюджете в Льговский Городской Совет депутатов   </a:t>
            </a:r>
          </a:p>
          <a:p>
            <a:pPr lvl="0">
              <a:spcAft>
                <a:spcPts val="0"/>
              </a:spcAft>
            </a:pPr>
            <a:r>
              <a:rPr lang="ru-RU" sz="16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Подготовка заключения Ревизионной комиссией города Льгова на проект бюджета, направление заключения в Льговский Городской Совет депутатов, рассмотрение проекта бюджета депутатами в первом чтении, назначение публичных слушаний 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Обсуждение проекта бюджета на публичных слушаниях, принятие резолюции. Утверждение депутатами Льговского Городского Совета во втором чтении</a:t>
            </a:r>
          </a:p>
          <a:p>
            <a:pPr lvl="0">
              <a:lnSpc>
                <a:spcPct val="9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Исполнение бюджета. Внесение изменений в решение о бюджете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Подготовка и утверждение ежеквартальной отчетности об исполнении бюджета </a:t>
            </a:r>
          </a:p>
          <a:p>
            <a:pPr lvl="0"/>
            <a:r>
              <a:rPr lang="ru-RU" sz="16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Подготовка и утверждение годового отчета об исполнении бюджета </a:t>
            </a:r>
          </a:p>
          <a:p>
            <a:pPr lvl="1"/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br>
              <a:rPr lang="ru-RU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pSp>
        <p:nvGrpSpPr>
          <p:cNvPr id="20" name="Группа 38"/>
          <p:cNvGrpSpPr>
            <a:grpSpLocks/>
          </p:cNvGrpSpPr>
          <p:nvPr/>
        </p:nvGrpSpPr>
        <p:grpSpPr bwMode="auto">
          <a:xfrm>
            <a:off x="142829" y="2143108"/>
            <a:ext cx="6500881" cy="3857652"/>
            <a:chOff x="128465" y="2166480"/>
            <a:chExt cx="8900152" cy="4193664"/>
          </a:xfrm>
        </p:grpSpPr>
        <p:cxnSp>
          <p:nvCxnSpPr>
            <p:cNvPr id="21" name="Прямая соединительная линия 35"/>
            <p:cNvCxnSpPr>
              <a:cxnSpLocks noChangeShapeType="1"/>
            </p:cNvCxnSpPr>
            <p:nvPr/>
          </p:nvCxnSpPr>
          <p:spPr bwMode="auto">
            <a:xfrm>
              <a:off x="4953000" y="2636912"/>
              <a:ext cx="0" cy="43204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2" name="AutoShape 17"/>
            <p:cNvSpPr>
              <a:spLocks noChangeArrowheads="1"/>
            </p:cNvSpPr>
            <p:nvPr/>
          </p:nvSpPr>
          <p:spPr bwMode="auto">
            <a:xfrm>
              <a:off x="1302139" y="2166480"/>
              <a:ext cx="7237461" cy="621282"/>
            </a:xfrm>
            <a:prstGeom prst="roundRect">
              <a:avLst>
                <a:gd name="adj" fmla="val 16667"/>
              </a:avLst>
            </a:prstGeom>
            <a:solidFill>
              <a:srgbClr val="CCCC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108265" tIns="54132" rIns="108265" bIns="54132"/>
            <a:lstStyle/>
            <a:p>
              <a:pPr algn="ctr" defTabSz="936382">
                <a:spcBef>
                  <a:spcPts val="617"/>
                </a:spcBef>
                <a:defRPr/>
              </a:pPr>
              <a:r>
                <a:rPr lang="ru-RU" sz="1600" b="1" dirty="0">
                  <a:solidFill>
                    <a:srgbClr val="3F53EB"/>
                  </a:solidFill>
                  <a:latin typeface="Times New Roman" pitchFamily="18" charset="0"/>
                  <a:cs typeface="Times New Roman" pitchFamily="18" charset="0"/>
                </a:rPr>
                <a:t>СОСТАВЛЕНИЕ ПРОЕКТА БЮДЖЕТА ОСНОВЫВАЕТСЯ НА:</a:t>
              </a:r>
            </a:p>
          </p:txBody>
        </p:sp>
        <p:sp>
          <p:nvSpPr>
            <p:cNvPr id="23" name="AutoShape 18"/>
            <p:cNvSpPr>
              <a:spLocks noChangeArrowheads="1"/>
            </p:cNvSpPr>
            <p:nvPr/>
          </p:nvSpPr>
          <p:spPr bwMode="auto">
            <a:xfrm>
              <a:off x="2072680" y="3645025"/>
              <a:ext cx="1385725" cy="263745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1"/>
            </a:gra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63936" tIns="54132" rIns="63936" bIns="54132"/>
            <a:lstStyle/>
            <a:p>
              <a:pPr defTabSz="935038"/>
              <a:endParaRPr lang="ru-RU" sz="1600" i="1" dirty="0">
                <a:solidFill>
                  <a:srgbClr val="333399"/>
                </a:solidFill>
              </a:endParaRPr>
            </a:p>
            <a:p>
              <a:pPr algn="ctr" defTabSz="935038"/>
              <a:r>
                <a:rPr lang="ru-RU" sz="1200" b="1" i="1" dirty="0">
                  <a:solidFill>
                    <a:srgbClr val="3F53EB"/>
                  </a:solidFill>
                </a:rPr>
                <a:t>Основных направлениях бюджетной и налоговой политики города Льгова</a:t>
              </a:r>
              <a:endParaRPr lang="ru-RU" sz="1400" b="1" i="1" dirty="0">
                <a:solidFill>
                  <a:srgbClr val="3F53EB"/>
                </a:solidFill>
              </a:endParaRPr>
            </a:p>
          </p:txBody>
        </p:sp>
        <p:sp>
          <p:nvSpPr>
            <p:cNvPr id="24" name="AutoShape 19"/>
            <p:cNvSpPr>
              <a:spLocks noChangeArrowheads="1"/>
            </p:cNvSpPr>
            <p:nvPr/>
          </p:nvSpPr>
          <p:spPr bwMode="auto">
            <a:xfrm>
              <a:off x="4088903" y="3645025"/>
              <a:ext cx="1396422" cy="263745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1"/>
            </a:gra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63936" tIns="54132" rIns="63936" bIns="54132"/>
            <a:lstStyle/>
            <a:p>
              <a:pPr defTabSz="935038"/>
              <a:endParaRPr lang="ru-RU" sz="1200" dirty="0">
                <a:solidFill>
                  <a:srgbClr val="333399"/>
                </a:solidFill>
              </a:endParaRPr>
            </a:p>
            <a:p>
              <a:pPr defTabSz="935038"/>
              <a:endParaRPr lang="ru-RU" sz="1200" dirty="0">
                <a:solidFill>
                  <a:srgbClr val="333399"/>
                </a:solidFill>
              </a:endParaRPr>
            </a:p>
            <a:p>
              <a:pPr defTabSz="935038"/>
              <a:endParaRPr lang="ru-RU" sz="1400" dirty="0">
                <a:solidFill>
                  <a:srgbClr val="333399"/>
                </a:solidFill>
              </a:endParaRPr>
            </a:p>
            <a:p>
              <a:pPr algn="ctr" defTabSz="935038"/>
              <a:r>
                <a:rPr lang="ru-RU" sz="1200" b="1" i="1" dirty="0">
                  <a:solidFill>
                    <a:srgbClr val="3F53EB"/>
                  </a:solidFill>
                </a:rPr>
                <a:t>Прогнозе социально-экономического развития города Льгова</a:t>
              </a:r>
            </a:p>
          </p:txBody>
        </p:sp>
        <p:sp>
          <p:nvSpPr>
            <p:cNvPr id="25" name="AutoShape 20"/>
            <p:cNvSpPr>
              <a:spLocks noChangeArrowheads="1"/>
            </p:cNvSpPr>
            <p:nvPr/>
          </p:nvSpPr>
          <p:spPr bwMode="auto">
            <a:xfrm>
              <a:off x="6033120" y="3645025"/>
              <a:ext cx="1479125" cy="263745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1"/>
            </a:gra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21312" tIns="54132" rIns="21312" bIns="54132"/>
            <a:lstStyle/>
            <a:p>
              <a:pPr defTabSz="935038"/>
              <a:endParaRPr lang="ru-RU" sz="1500" dirty="0">
                <a:solidFill>
                  <a:srgbClr val="333399"/>
                </a:solidFill>
                <a:latin typeface="Verdana" pitchFamily="34" charset="0"/>
              </a:endParaRPr>
            </a:p>
            <a:p>
              <a:pPr defTabSz="935038"/>
              <a:endParaRPr lang="ru-RU" sz="1500" dirty="0">
                <a:solidFill>
                  <a:srgbClr val="333399"/>
                </a:solidFill>
                <a:latin typeface="Verdana" pitchFamily="34" charset="0"/>
              </a:endParaRPr>
            </a:p>
            <a:p>
              <a:pPr algn="ctr" defTabSz="935038"/>
              <a:r>
                <a:rPr lang="ru-RU" sz="1100" b="1" i="1" dirty="0">
                  <a:solidFill>
                    <a:srgbClr val="3F53EB"/>
                  </a:solidFill>
                </a:rPr>
                <a:t>Прогнозе основных характеристик бюджета </a:t>
              </a:r>
            </a:p>
            <a:p>
              <a:pPr algn="ctr" defTabSz="935038"/>
              <a:r>
                <a:rPr lang="ru-RU" sz="1100" b="1" i="1" dirty="0">
                  <a:solidFill>
                    <a:srgbClr val="3F53EB"/>
                  </a:solidFill>
                </a:rPr>
                <a:t>Города Льгова на очередной финансовый год и плановый период</a:t>
              </a:r>
            </a:p>
          </p:txBody>
        </p:sp>
        <p:sp>
          <p:nvSpPr>
            <p:cNvPr id="26" name="AutoShape 21"/>
            <p:cNvSpPr>
              <a:spLocks noChangeArrowheads="1"/>
            </p:cNvSpPr>
            <p:nvPr/>
          </p:nvSpPr>
          <p:spPr bwMode="auto">
            <a:xfrm>
              <a:off x="128465" y="3645025"/>
              <a:ext cx="1447800" cy="2715119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72000" tIns="54132" rIns="72000" bIns="54132"/>
            <a:lstStyle/>
            <a:p>
              <a:pPr defTabSz="935038"/>
              <a:r>
                <a:rPr lang="ru-RU" sz="1100" b="1" i="1" dirty="0">
                  <a:solidFill>
                    <a:srgbClr val="3F53EB"/>
                  </a:solidFill>
                </a:rPr>
                <a:t>Положениях посланиях Президента РФ Федеральному Собранию РФ, определяющих бюджетную политику в Российской Федерации</a:t>
              </a:r>
            </a:p>
            <a:p>
              <a:pPr defTabSz="935038"/>
              <a:endParaRPr lang="ru-RU" sz="1200" b="1" i="1" dirty="0">
                <a:solidFill>
                  <a:srgbClr val="3F53EB"/>
                </a:solidFill>
              </a:endParaRPr>
            </a:p>
          </p:txBody>
        </p:sp>
        <p:sp>
          <p:nvSpPr>
            <p:cNvPr id="27" name="Line 24"/>
            <p:cNvSpPr>
              <a:spLocks noChangeShapeType="1"/>
            </p:cNvSpPr>
            <p:nvPr/>
          </p:nvSpPr>
          <p:spPr bwMode="auto">
            <a:xfrm>
              <a:off x="992560" y="3068960"/>
              <a:ext cx="0" cy="5652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Line 25"/>
            <p:cNvSpPr>
              <a:spLocks noChangeShapeType="1"/>
            </p:cNvSpPr>
            <p:nvPr/>
          </p:nvSpPr>
          <p:spPr bwMode="auto">
            <a:xfrm>
              <a:off x="3008784" y="3068960"/>
              <a:ext cx="0" cy="5652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Line 26"/>
            <p:cNvSpPr>
              <a:spLocks noChangeShapeType="1"/>
            </p:cNvSpPr>
            <p:nvPr/>
          </p:nvSpPr>
          <p:spPr bwMode="auto">
            <a:xfrm>
              <a:off x="4953000" y="3068960"/>
              <a:ext cx="0" cy="5652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27"/>
            <p:cNvSpPr>
              <a:spLocks noChangeShapeType="1"/>
            </p:cNvSpPr>
            <p:nvPr/>
          </p:nvSpPr>
          <p:spPr bwMode="auto">
            <a:xfrm>
              <a:off x="6969224" y="3068960"/>
              <a:ext cx="0" cy="5652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cxnSp>
          <p:nvCxnSpPr>
            <p:cNvPr id="31" name="Прямая соединительная линия 15"/>
            <p:cNvCxnSpPr>
              <a:cxnSpLocks noChangeShapeType="1"/>
              <a:stCxn id="27" idx="0"/>
              <a:endCxn id="33" idx="0"/>
            </p:cNvCxnSpPr>
            <p:nvPr/>
          </p:nvCxnSpPr>
          <p:spPr bwMode="auto">
            <a:xfrm>
              <a:off x="992560" y="3068960"/>
              <a:ext cx="799288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2" name="AutoShape 20"/>
            <p:cNvSpPr>
              <a:spLocks noChangeArrowheads="1"/>
            </p:cNvSpPr>
            <p:nvPr/>
          </p:nvSpPr>
          <p:spPr bwMode="auto">
            <a:xfrm>
              <a:off x="8008942" y="3644686"/>
              <a:ext cx="1019675" cy="2637797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1"/>
            </a:gra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21312" tIns="54132" rIns="21312" bIns="54132"/>
            <a:lstStyle/>
            <a:p>
              <a:pPr defTabSz="935038"/>
              <a:endParaRPr lang="ru-RU" sz="1500" dirty="0">
                <a:solidFill>
                  <a:srgbClr val="333399"/>
                </a:solidFill>
                <a:latin typeface="Verdana" pitchFamily="34" charset="0"/>
              </a:endParaRPr>
            </a:p>
            <a:p>
              <a:pPr defTabSz="935038"/>
              <a:endParaRPr lang="ru-RU" sz="1500" dirty="0">
                <a:solidFill>
                  <a:srgbClr val="333399"/>
                </a:solidFill>
                <a:latin typeface="Verdana" pitchFamily="34" charset="0"/>
              </a:endParaRPr>
            </a:p>
            <a:p>
              <a:pPr defTabSz="935038"/>
              <a:endParaRPr lang="ru-RU" sz="1500" dirty="0">
                <a:solidFill>
                  <a:srgbClr val="333399"/>
                </a:solidFill>
                <a:latin typeface="Verdana" pitchFamily="34" charset="0"/>
              </a:endParaRPr>
            </a:p>
            <a:p>
              <a:pPr defTabSz="935038"/>
              <a:endParaRPr lang="ru-RU" sz="1600" i="1" dirty="0">
                <a:solidFill>
                  <a:srgbClr val="333399"/>
                </a:solidFill>
              </a:endParaRPr>
            </a:p>
            <a:p>
              <a:pPr algn="ctr" defTabSz="935038"/>
              <a:r>
                <a:rPr lang="ru-RU" sz="1400" b="1" i="1" dirty="0">
                  <a:solidFill>
                    <a:srgbClr val="3F53EB"/>
                  </a:solidFill>
                </a:rPr>
                <a:t>Муниципальных  программах </a:t>
              </a:r>
            </a:p>
          </p:txBody>
        </p:sp>
        <p:sp>
          <p:nvSpPr>
            <p:cNvPr id="33" name="Line 25"/>
            <p:cNvSpPr>
              <a:spLocks noChangeShapeType="1"/>
            </p:cNvSpPr>
            <p:nvPr/>
          </p:nvSpPr>
          <p:spPr bwMode="auto">
            <a:xfrm>
              <a:off x="8985448" y="3068960"/>
              <a:ext cx="0" cy="5652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" name="Номер слайда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br>
              <a:rPr lang="ru-RU" sz="22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</a:t>
            </a:r>
            <a:br>
              <a:rPr lang="ru-RU" sz="18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бюджетной и налоговой политики муниципального образования «Город Льгов» Курской области на 2025 год и на плановый период 2026 и 2027 годов </a:t>
            </a:r>
            <a:br>
              <a:rPr lang="ru-RU" sz="18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i="1" dirty="0">
                <a:solidFill>
                  <a:schemeClr val="tx1"/>
                </a:solidFill>
              </a:rPr>
            </a:br>
            <a:br>
              <a:rPr lang="ru-RU" sz="2200" i="1" dirty="0"/>
            </a:br>
            <a:br>
              <a:rPr lang="ru-RU" sz="2200" i="1" dirty="0"/>
            </a:br>
            <a:br>
              <a:rPr lang="ru-RU" sz="2200" i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04" y="2643174"/>
            <a:ext cx="6086496" cy="5525049"/>
          </a:xfrm>
        </p:spPr>
        <p:txBody>
          <a:bodyPr>
            <a:noAutofit/>
          </a:bodyPr>
          <a:lstStyle/>
          <a:p>
            <a:r>
              <a:rPr lang="ru-RU" sz="1400" b="1" i="1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основу бюджетной и налоговой политики муниципального образования «Город Льгов» Курской области на 2025 год и на плановый период 2026 и 2027 годов положены основные направления бюджетной и налоговой политики Курской области на 2025 год и на плановый период 2026 и 2027 годов, стратегические цели развития региона, сформулированные в соответствии с приоритетными направлениями развития налоговой системы Российской Федерации в целях создания условий для расширения экономического потенциала развития в среднесрочной перспективе, изложенными в Основных направлениях налоговой политики Российской Федерации на ближайшие три года, Посланием Президента Российской Федерации Федеральному Собранию Российской Федерации от 29 февраля 2024 года, Указом Президента Российской Федерации от 7 мая 2024 года № 309 «О национальных целях и стратегических задачах развития Российской Федерации на период до 2030 года и на перспективу до 2036 года», Стратегией социально-экономического развития Курской области на период до 2023 года, утвержденной Законом Курской области от 14.12.2020 года №100-ЗКО.</a:t>
            </a:r>
            <a:br>
              <a:rPr lang="ru-RU" sz="1400" b="1" i="1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400" b="1" i="1" dirty="0">
              <a:solidFill>
                <a:srgbClr val="3F53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8698</TotalTime>
  <Words>5039</Words>
  <Application>Microsoft Office PowerPoint</Application>
  <PresentationFormat>Экран (4:3)</PresentationFormat>
  <Paragraphs>961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7" baseType="lpstr">
      <vt:lpstr>Arial</vt:lpstr>
      <vt:lpstr>Bookman Old Style</vt:lpstr>
      <vt:lpstr>Calibri</vt:lpstr>
      <vt:lpstr>Times New Roman</vt:lpstr>
      <vt:lpstr>Verdana</vt:lpstr>
      <vt:lpstr>Тема Office</vt:lpstr>
      <vt:lpstr>      </vt:lpstr>
      <vt:lpstr>       Уважаемые жители  города Льгова! Перед Вами очередное  издание бюджета для граждан, подготовленного  на основе решения  Льговского Городского Совета  депутатов О бюджете МО «Город Льгов» Курской области  на очередной финансовый  год и плановый период,  рассказывающий  о местном бюджете: основах его  формирования, основных характеристиках,  статьях расходов. </vt:lpstr>
      <vt:lpstr>             </vt:lpstr>
      <vt:lpstr>             </vt:lpstr>
      <vt:lpstr>Глоссарий</vt:lpstr>
      <vt:lpstr>          </vt:lpstr>
      <vt:lpstr>      ГРАФИК ПОДГОТОВКИ И ИСПОЛНЕНИЯ БЮДЖЕТА  МО «Город Льгов» Курской области    </vt:lpstr>
      <vt:lpstr>       </vt:lpstr>
      <vt:lpstr>        ОСНОВНЫЕ НАПРАВЛЕНИЯ  бюджетной и налоговой политики муниципального образования «Город Льгов» Курской области на 2025 год и на плановый период 2026 и 2027 годов       </vt:lpstr>
      <vt:lpstr>           </vt:lpstr>
      <vt:lpstr>          Основные показатели  социально-экономического развития города Льгова Курской области на 2025 год и плановый период 2026 и 2027 годов         </vt:lpstr>
      <vt:lpstr>            </vt:lpstr>
      <vt:lpstr>            </vt:lpstr>
      <vt:lpstr>            </vt:lpstr>
      <vt:lpstr>       ДОХОДЫ МЕСТНОГО БЮДЖЕТА       </vt:lpstr>
      <vt:lpstr>           </vt:lpstr>
      <vt:lpstr>Налог на имущество физических лиц</vt:lpstr>
      <vt:lpstr>Земельный налог</vt:lpstr>
      <vt:lpstr>Налог на доходы физических лиц</vt:lpstr>
      <vt:lpstr>            </vt:lpstr>
      <vt:lpstr>      ДОХОДЫ МЕСТНОГО БЮДЖЕТА на  2025 год и плановый период 2026 -2027 годов       </vt:lpstr>
      <vt:lpstr>             </vt:lpstr>
      <vt:lpstr>           </vt:lpstr>
      <vt:lpstr>            </vt:lpstr>
      <vt:lpstr>РАСХОДЫ БЮДЖЕТА </vt:lpstr>
      <vt:lpstr>Расходы бюджета по разделам, подразделам</vt:lpstr>
      <vt:lpstr>            </vt:lpstr>
      <vt:lpstr>            </vt:lpstr>
      <vt:lpstr>          </vt:lpstr>
      <vt:lpstr>            </vt:lpstr>
      <vt:lpstr>Контактная информация: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</dc:title>
  <dc:creator>User</dc:creator>
  <cp:lastModifiedBy>user</cp:lastModifiedBy>
  <cp:revision>19</cp:revision>
  <dcterms:created xsi:type="dcterms:W3CDTF">2023-02-10T08:27:47Z</dcterms:created>
  <dcterms:modified xsi:type="dcterms:W3CDTF">2024-12-05T12:09:40Z</dcterms:modified>
</cp:coreProperties>
</file>